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mp3" ContentType="audio/m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305" r:id="rId3"/>
    <p:sldId id="266" r:id="rId4"/>
    <p:sldId id="267" r:id="rId5"/>
    <p:sldId id="268" r:id="rId6"/>
    <p:sldId id="269" r:id="rId7"/>
    <p:sldId id="277" r:id="rId8"/>
    <p:sldId id="307" r:id="rId9"/>
    <p:sldId id="271" r:id="rId10"/>
    <p:sldId id="275" r:id="rId11"/>
    <p:sldId id="258" r:id="rId12"/>
    <p:sldId id="272" r:id="rId13"/>
    <p:sldId id="288" r:id="rId14"/>
    <p:sldId id="289" r:id="rId15"/>
    <p:sldId id="287" r:id="rId16"/>
    <p:sldId id="293" r:id="rId17"/>
    <p:sldId id="294" r:id="rId18"/>
    <p:sldId id="292" r:id="rId19"/>
    <p:sldId id="304" r:id="rId20"/>
    <p:sldId id="295" r:id="rId21"/>
    <p:sldId id="296" r:id="rId22"/>
    <p:sldId id="297" r:id="rId23"/>
    <p:sldId id="306" r:id="rId24"/>
    <p:sldId id="309" r:id="rId25"/>
    <p:sldId id="298" r:id="rId26"/>
    <p:sldId id="299" r:id="rId27"/>
    <p:sldId id="300" r:id="rId28"/>
    <p:sldId id="301" r:id="rId29"/>
    <p:sldId id="302" r:id="rId30"/>
    <p:sldId id="313" r:id="rId31"/>
    <p:sldId id="310" r:id="rId32"/>
    <p:sldId id="270" r:id="rId33"/>
    <p:sldId id="311" r:id="rId34"/>
    <p:sldId id="262" r:id="rId35"/>
    <p:sldId id="263" r:id="rId36"/>
    <p:sldId id="286" r:id="rId37"/>
    <p:sldId id="312" r:id="rId38"/>
    <p:sldId id="285" r:id="rId39"/>
    <p:sldId id="314" r:id="rId40"/>
    <p:sldId id="303" r:id="rId41"/>
    <p:sldId id="308"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48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6" d="100"/>
          <a:sy n="96" d="100"/>
        </p:scale>
        <p:origin x="105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0CFBF-DA6A-9CF1-E72D-B921686DC9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D0C2F4D-A598-DD0C-C11D-83219F54EB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D84F5F6-95F4-10F6-60DF-EF4AEE422DD7}"/>
              </a:ext>
            </a:extLst>
          </p:cNvPr>
          <p:cNvSpPr>
            <a:spLocks noGrp="1"/>
          </p:cNvSpPr>
          <p:nvPr>
            <p:ph type="dt" sz="half" idx="10"/>
          </p:nvPr>
        </p:nvSpPr>
        <p:spPr/>
        <p:txBody>
          <a:bodyPr/>
          <a:lstStyle/>
          <a:p>
            <a:fld id="{89EA9DC5-01B3-499D-A48D-C0C1AA814582}" type="datetimeFigureOut">
              <a:rPr lang="en-US" smtClean="0"/>
              <a:t>4/26/2026</a:t>
            </a:fld>
            <a:endParaRPr lang="en-US" dirty="0"/>
          </a:p>
        </p:txBody>
      </p:sp>
      <p:sp>
        <p:nvSpPr>
          <p:cNvPr id="5" name="Footer Placeholder 4">
            <a:extLst>
              <a:ext uri="{FF2B5EF4-FFF2-40B4-BE49-F238E27FC236}">
                <a16:creationId xmlns:a16="http://schemas.microsoft.com/office/drawing/2014/main" id="{3D54E67C-E4E2-9020-7330-91088CF116D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AE79A74-2140-ADB6-72AF-A2D162200C9A}"/>
              </a:ext>
            </a:extLst>
          </p:cNvPr>
          <p:cNvSpPr>
            <a:spLocks noGrp="1"/>
          </p:cNvSpPr>
          <p:nvPr>
            <p:ph type="sldNum" sz="quarter" idx="12"/>
          </p:nvPr>
        </p:nvSpPr>
        <p:spPr/>
        <p:txBody>
          <a:bodyPr/>
          <a:lstStyle/>
          <a:p>
            <a:fld id="{BDEEF022-42A7-45DE-B485-A8F3661040B2}" type="slidenum">
              <a:rPr lang="en-US" smtClean="0"/>
              <a:t>‹#›</a:t>
            </a:fld>
            <a:endParaRPr lang="en-US" dirty="0"/>
          </a:p>
        </p:txBody>
      </p:sp>
    </p:spTree>
    <p:extLst>
      <p:ext uri="{BB962C8B-B14F-4D97-AF65-F5344CB8AC3E}">
        <p14:creationId xmlns:p14="http://schemas.microsoft.com/office/powerpoint/2010/main" val="4167798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CAE38-D42C-7789-3696-7D617CC725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2D4E0A-C552-59AC-6D61-F514B187F0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714D24-A474-6B43-3EEE-6AF9451A89A9}"/>
              </a:ext>
            </a:extLst>
          </p:cNvPr>
          <p:cNvSpPr>
            <a:spLocks noGrp="1"/>
          </p:cNvSpPr>
          <p:nvPr>
            <p:ph type="dt" sz="half" idx="10"/>
          </p:nvPr>
        </p:nvSpPr>
        <p:spPr/>
        <p:txBody>
          <a:bodyPr/>
          <a:lstStyle/>
          <a:p>
            <a:fld id="{89EA9DC5-01B3-499D-A48D-C0C1AA814582}" type="datetimeFigureOut">
              <a:rPr lang="en-US" smtClean="0"/>
              <a:t>4/26/2026</a:t>
            </a:fld>
            <a:endParaRPr lang="en-US" dirty="0"/>
          </a:p>
        </p:txBody>
      </p:sp>
      <p:sp>
        <p:nvSpPr>
          <p:cNvPr id="5" name="Footer Placeholder 4">
            <a:extLst>
              <a:ext uri="{FF2B5EF4-FFF2-40B4-BE49-F238E27FC236}">
                <a16:creationId xmlns:a16="http://schemas.microsoft.com/office/drawing/2014/main" id="{B7B19F65-93F9-5221-0A58-ED6E62AE2BE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DA28AEF-32E4-AA23-0320-3A93968D727C}"/>
              </a:ext>
            </a:extLst>
          </p:cNvPr>
          <p:cNvSpPr>
            <a:spLocks noGrp="1"/>
          </p:cNvSpPr>
          <p:nvPr>
            <p:ph type="sldNum" sz="quarter" idx="12"/>
          </p:nvPr>
        </p:nvSpPr>
        <p:spPr/>
        <p:txBody>
          <a:bodyPr/>
          <a:lstStyle/>
          <a:p>
            <a:fld id="{BDEEF022-42A7-45DE-B485-A8F3661040B2}" type="slidenum">
              <a:rPr lang="en-US" smtClean="0"/>
              <a:t>‹#›</a:t>
            </a:fld>
            <a:endParaRPr lang="en-US" dirty="0"/>
          </a:p>
        </p:txBody>
      </p:sp>
    </p:spTree>
    <p:extLst>
      <p:ext uri="{BB962C8B-B14F-4D97-AF65-F5344CB8AC3E}">
        <p14:creationId xmlns:p14="http://schemas.microsoft.com/office/powerpoint/2010/main" val="1522652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36998-1824-09E8-94AA-060F9B13D9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A9EE9A-6A5A-18D9-6C7F-F6CDBADD4C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3DAA10-C8D6-C2A8-F326-E1B0AE4FD48C}"/>
              </a:ext>
            </a:extLst>
          </p:cNvPr>
          <p:cNvSpPr>
            <a:spLocks noGrp="1"/>
          </p:cNvSpPr>
          <p:nvPr>
            <p:ph type="dt" sz="half" idx="10"/>
          </p:nvPr>
        </p:nvSpPr>
        <p:spPr/>
        <p:txBody>
          <a:bodyPr/>
          <a:lstStyle/>
          <a:p>
            <a:fld id="{89EA9DC5-01B3-499D-A48D-C0C1AA814582}" type="datetimeFigureOut">
              <a:rPr lang="en-US" smtClean="0"/>
              <a:t>4/26/2026</a:t>
            </a:fld>
            <a:endParaRPr lang="en-US" dirty="0"/>
          </a:p>
        </p:txBody>
      </p:sp>
      <p:sp>
        <p:nvSpPr>
          <p:cNvPr id="5" name="Footer Placeholder 4">
            <a:extLst>
              <a:ext uri="{FF2B5EF4-FFF2-40B4-BE49-F238E27FC236}">
                <a16:creationId xmlns:a16="http://schemas.microsoft.com/office/drawing/2014/main" id="{678F4B2E-81A9-69B1-BEDC-DEA481D47CB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D717E46-ED68-F619-DE27-5718A61ED8B5}"/>
              </a:ext>
            </a:extLst>
          </p:cNvPr>
          <p:cNvSpPr>
            <a:spLocks noGrp="1"/>
          </p:cNvSpPr>
          <p:nvPr>
            <p:ph type="sldNum" sz="quarter" idx="12"/>
          </p:nvPr>
        </p:nvSpPr>
        <p:spPr/>
        <p:txBody>
          <a:bodyPr/>
          <a:lstStyle/>
          <a:p>
            <a:fld id="{BDEEF022-42A7-45DE-B485-A8F3661040B2}" type="slidenum">
              <a:rPr lang="en-US" smtClean="0"/>
              <a:t>‹#›</a:t>
            </a:fld>
            <a:endParaRPr lang="en-US" dirty="0"/>
          </a:p>
        </p:txBody>
      </p:sp>
    </p:spTree>
    <p:extLst>
      <p:ext uri="{BB962C8B-B14F-4D97-AF65-F5344CB8AC3E}">
        <p14:creationId xmlns:p14="http://schemas.microsoft.com/office/powerpoint/2010/main" val="761130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CB852-8F1B-DB91-3CA9-805A9209EE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42785D-A729-DAD5-9C00-A648AF3D99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B476A3-E508-2F6A-CEE5-602C25A181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7B40AA-D0EA-6274-31F7-71109D5B89C9}"/>
              </a:ext>
            </a:extLst>
          </p:cNvPr>
          <p:cNvSpPr>
            <a:spLocks noGrp="1"/>
          </p:cNvSpPr>
          <p:nvPr>
            <p:ph type="dt" sz="half" idx="10"/>
          </p:nvPr>
        </p:nvSpPr>
        <p:spPr/>
        <p:txBody>
          <a:bodyPr/>
          <a:lstStyle/>
          <a:p>
            <a:fld id="{89EA9DC5-01B3-499D-A48D-C0C1AA814582}" type="datetimeFigureOut">
              <a:rPr lang="en-US" smtClean="0"/>
              <a:t>4/26/2026</a:t>
            </a:fld>
            <a:endParaRPr lang="en-US" dirty="0"/>
          </a:p>
        </p:txBody>
      </p:sp>
      <p:sp>
        <p:nvSpPr>
          <p:cNvPr id="6" name="Footer Placeholder 5">
            <a:extLst>
              <a:ext uri="{FF2B5EF4-FFF2-40B4-BE49-F238E27FC236}">
                <a16:creationId xmlns:a16="http://schemas.microsoft.com/office/drawing/2014/main" id="{3A47B7ED-E4D6-5469-7C1C-F92020022BC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0FB29E0-60DB-3405-6726-44C0C7AE1164}"/>
              </a:ext>
            </a:extLst>
          </p:cNvPr>
          <p:cNvSpPr>
            <a:spLocks noGrp="1"/>
          </p:cNvSpPr>
          <p:nvPr>
            <p:ph type="sldNum" sz="quarter" idx="12"/>
          </p:nvPr>
        </p:nvSpPr>
        <p:spPr/>
        <p:txBody>
          <a:bodyPr/>
          <a:lstStyle/>
          <a:p>
            <a:fld id="{BDEEF022-42A7-45DE-B485-A8F3661040B2}" type="slidenum">
              <a:rPr lang="en-US" smtClean="0"/>
              <a:t>‹#›</a:t>
            </a:fld>
            <a:endParaRPr lang="en-US" dirty="0"/>
          </a:p>
        </p:txBody>
      </p:sp>
    </p:spTree>
    <p:extLst>
      <p:ext uri="{BB962C8B-B14F-4D97-AF65-F5344CB8AC3E}">
        <p14:creationId xmlns:p14="http://schemas.microsoft.com/office/powerpoint/2010/main" val="1429852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23CA5-2586-B816-EEAD-FC98B888BA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559EE9-FFC2-9453-E5CD-43F63E2A0F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683606-CEC8-3624-75B9-ACD1731D8D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EF2864-1598-0E16-04B1-C4A90E70BD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5CAF4E-48FD-4DC9-7257-9D438D0E44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49E0F2-000D-5FE8-4F7B-17269870A5BE}"/>
              </a:ext>
            </a:extLst>
          </p:cNvPr>
          <p:cNvSpPr>
            <a:spLocks noGrp="1"/>
          </p:cNvSpPr>
          <p:nvPr>
            <p:ph type="dt" sz="half" idx="10"/>
          </p:nvPr>
        </p:nvSpPr>
        <p:spPr/>
        <p:txBody>
          <a:bodyPr/>
          <a:lstStyle/>
          <a:p>
            <a:fld id="{89EA9DC5-01B3-499D-A48D-C0C1AA814582}" type="datetimeFigureOut">
              <a:rPr lang="en-US" smtClean="0"/>
              <a:t>4/26/2026</a:t>
            </a:fld>
            <a:endParaRPr lang="en-US" dirty="0"/>
          </a:p>
        </p:txBody>
      </p:sp>
      <p:sp>
        <p:nvSpPr>
          <p:cNvPr id="8" name="Footer Placeholder 7">
            <a:extLst>
              <a:ext uri="{FF2B5EF4-FFF2-40B4-BE49-F238E27FC236}">
                <a16:creationId xmlns:a16="http://schemas.microsoft.com/office/drawing/2014/main" id="{C0D10CB8-0878-79E4-7F05-867786AAB34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1C85AF1-D980-738A-4BF8-35C52966D275}"/>
              </a:ext>
            </a:extLst>
          </p:cNvPr>
          <p:cNvSpPr>
            <a:spLocks noGrp="1"/>
          </p:cNvSpPr>
          <p:nvPr>
            <p:ph type="sldNum" sz="quarter" idx="12"/>
          </p:nvPr>
        </p:nvSpPr>
        <p:spPr/>
        <p:txBody>
          <a:bodyPr/>
          <a:lstStyle/>
          <a:p>
            <a:fld id="{BDEEF022-42A7-45DE-B485-A8F3661040B2}" type="slidenum">
              <a:rPr lang="en-US" smtClean="0"/>
              <a:t>‹#›</a:t>
            </a:fld>
            <a:endParaRPr lang="en-US" dirty="0"/>
          </a:p>
        </p:txBody>
      </p:sp>
    </p:spTree>
    <p:extLst>
      <p:ext uri="{BB962C8B-B14F-4D97-AF65-F5344CB8AC3E}">
        <p14:creationId xmlns:p14="http://schemas.microsoft.com/office/powerpoint/2010/main" val="2126823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91C79-8DA0-D71A-D371-E646AF6EE5D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7F4BEF-E094-7361-2801-510E0FD4F7D5}"/>
              </a:ext>
            </a:extLst>
          </p:cNvPr>
          <p:cNvSpPr>
            <a:spLocks noGrp="1"/>
          </p:cNvSpPr>
          <p:nvPr>
            <p:ph type="dt" sz="half" idx="10"/>
          </p:nvPr>
        </p:nvSpPr>
        <p:spPr/>
        <p:txBody>
          <a:bodyPr/>
          <a:lstStyle/>
          <a:p>
            <a:fld id="{89EA9DC5-01B3-499D-A48D-C0C1AA814582}" type="datetimeFigureOut">
              <a:rPr lang="en-US" smtClean="0"/>
              <a:t>4/26/2026</a:t>
            </a:fld>
            <a:endParaRPr lang="en-US" dirty="0"/>
          </a:p>
        </p:txBody>
      </p:sp>
      <p:sp>
        <p:nvSpPr>
          <p:cNvPr id="4" name="Footer Placeholder 3">
            <a:extLst>
              <a:ext uri="{FF2B5EF4-FFF2-40B4-BE49-F238E27FC236}">
                <a16:creationId xmlns:a16="http://schemas.microsoft.com/office/drawing/2014/main" id="{1C0B33B9-6166-5A2F-11AB-0399B75BC74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6A4D35-A1CD-6247-4454-9797B42CA561}"/>
              </a:ext>
            </a:extLst>
          </p:cNvPr>
          <p:cNvSpPr>
            <a:spLocks noGrp="1"/>
          </p:cNvSpPr>
          <p:nvPr>
            <p:ph type="sldNum" sz="quarter" idx="12"/>
          </p:nvPr>
        </p:nvSpPr>
        <p:spPr/>
        <p:txBody>
          <a:bodyPr/>
          <a:lstStyle/>
          <a:p>
            <a:fld id="{BDEEF022-42A7-45DE-B485-A8F3661040B2}" type="slidenum">
              <a:rPr lang="en-US" smtClean="0"/>
              <a:t>‹#›</a:t>
            </a:fld>
            <a:endParaRPr lang="en-US" dirty="0"/>
          </a:p>
        </p:txBody>
      </p:sp>
    </p:spTree>
    <p:extLst>
      <p:ext uri="{BB962C8B-B14F-4D97-AF65-F5344CB8AC3E}">
        <p14:creationId xmlns:p14="http://schemas.microsoft.com/office/powerpoint/2010/main" val="3898964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7423C7-B82E-009B-5408-ED162C396ACA}"/>
              </a:ext>
            </a:extLst>
          </p:cNvPr>
          <p:cNvSpPr>
            <a:spLocks noGrp="1"/>
          </p:cNvSpPr>
          <p:nvPr>
            <p:ph type="dt" sz="half" idx="10"/>
          </p:nvPr>
        </p:nvSpPr>
        <p:spPr/>
        <p:txBody>
          <a:bodyPr/>
          <a:lstStyle/>
          <a:p>
            <a:fld id="{89EA9DC5-01B3-499D-A48D-C0C1AA814582}" type="datetimeFigureOut">
              <a:rPr lang="en-US" smtClean="0"/>
              <a:t>4/26/2026</a:t>
            </a:fld>
            <a:endParaRPr lang="en-US" dirty="0"/>
          </a:p>
        </p:txBody>
      </p:sp>
      <p:sp>
        <p:nvSpPr>
          <p:cNvPr id="3" name="Footer Placeholder 2">
            <a:extLst>
              <a:ext uri="{FF2B5EF4-FFF2-40B4-BE49-F238E27FC236}">
                <a16:creationId xmlns:a16="http://schemas.microsoft.com/office/drawing/2014/main" id="{E599491A-6285-2E38-AF3A-67F8A1B0E0E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DD9499C-D488-F5D6-6303-DD93CACADDCB}"/>
              </a:ext>
            </a:extLst>
          </p:cNvPr>
          <p:cNvSpPr>
            <a:spLocks noGrp="1"/>
          </p:cNvSpPr>
          <p:nvPr>
            <p:ph type="sldNum" sz="quarter" idx="12"/>
          </p:nvPr>
        </p:nvSpPr>
        <p:spPr/>
        <p:txBody>
          <a:bodyPr/>
          <a:lstStyle/>
          <a:p>
            <a:fld id="{BDEEF022-42A7-45DE-B485-A8F3661040B2}" type="slidenum">
              <a:rPr lang="en-US" smtClean="0"/>
              <a:t>‹#›</a:t>
            </a:fld>
            <a:endParaRPr lang="en-US" dirty="0"/>
          </a:p>
        </p:txBody>
      </p:sp>
    </p:spTree>
    <p:extLst>
      <p:ext uri="{BB962C8B-B14F-4D97-AF65-F5344CB8AC3E}">
        <p14:creationId xmlns:p14="http://schemas.microsoft.com/office/powerpoint/2010/main" val="3203152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46891-DB83-843A-B45B-3C433B4F1A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624A42-52A8-8DAF-B992-0BCC3FBEB8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C555E9-8121-7284-8DFB-4D7CDB9977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B412ED-2554-4E25-B828-16F5F2A67005}"/>
              </a:ext>
            </a:extLst>
          </p:cNvPr>
          <p:cNvSpPr>
            <a:spLocks noGrp="1"/>
          </p:cNvSpPr>
          <p:nvPr>
            <p:ph type="dt" sz="half" idx="10"/>
          </p:nvPr>
        </p:nvSpPr>
        <p:spPr/>
        <p:txBody>
          <a:bodyPr/>
          <a:lstStyle/>
          <a:p>
            <a:fld id="{89EA9DC5-01B3-499D-A48D-C0C1AA814582}" type="datetimeFigureOut">
              <a:rPr lang="en-US" smtClean="0"/>
              <a:t>4/26/2026</a:t>
            </a:fld>
            <a:endParaRPr lang="en-US" dirty="0"/>
          </a:p>
        </p:txBody>
      </p:sp>
      <p:sp>
        <p:nvSpPr>
          <p:cNvPr id="6" name="Footer Placeholder 5">
            <a:extLst>
              <a:ext uri="{FF2B5EF4-FFF2-40B4-BE49-F238E27FC236}">
                <a16:creationId xmlns:a16="http://schemas.microsoft.com/office/drawing/2014/main" id="{89C8198F-3A3E-5B0D-E831-38D29300CE5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EACBA2D-9066-510B-9955-E86B9344143E}"/>
              </a:ext>
            </a:extLst>
          </p:cNvPr>
          <p:cNvSpPr>
            <a:spLocks noGrp="1"/>
          </p:cNvSpPr>
          <p:nvPr>
            <p:ph type="sldNum" sz="quarter" idx="12"/>
          </p:nvPr>
        </p:nvSpPr>
        <p:spPr/>
        <p:txBody>
          <a:bodyPr/>
          <a:lstStyle/>
          <a:p>
            <a:fld id="{BDEEF022-42A7-45DE-B485-A8F3661040B2}" type="slidenum">
              <a:rPr lang="en-US" smtClean="0"/>
              <a:t>‹#›</a:t>
            </a:fld>
            <a:endParaRPr lang="en-US" dirty="0"/>
          </a:p>
        </p:txBody>
      </p:sp>
    </p:spTree>
    <p:extLst>
      <p:ext uri="{BB962C8B-B14F-4D97-AF65-F5344CB8AC3E}">
        <p14:creationId xmlns:p14="http://schemas.microsoft.com/office/powerpoint/2010/main" val="4182159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5A8B2-3EFD-0A6B-D360-AB8E5D1B49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12FEDAD-C825-75EA-F6F7-BF931BA4F3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0064E8B-3399-D5AE-63A4-3D8B9D5A0D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AEC75D-0FD8-1493-14D4-88EAE50624A3}"/>
              </a:ext>
            </a:extLst>
          </p:cNvPr>
          <p:cNvSpPr>
            <a:spLocks noGrp="1"/>
          </p:cNvSpPr>
          <p:nvPr>
            <p:ph type="dt" sz="half" idx="10"/>
          </p:nvPr>
        </p:nvSpPr>
        <p:spPr/>
        <p:txBody>
          <a:bodyPr/>
          <a:lstStyle/>
          <a:p>
            <a:fld id="{89EA9DC5-01B3-499D-A48D-C0C1AA814582}" type="datetimeFigureOut">
              <a:rPr lang="en-US" smtClean="0"/>
              <a:t>4/26/2026</a:t>
            </a:fld>
            <a:endParaRPr lang="en-US" dirty="0"/>
          </a:p>
        </p:txBody>
      </p:sp>
      <p:sp>
        <p:nvSpPr>
          <p:cNvPr id="6" name="Footer Placeholder 5">
            <a:extLst>
              <a:ext uri="{FF2B5EF4-FFF2-40B4-BE49-F238E27FC236}">
                <a16:creationId xmlns:a16="http://schemas.microsoft.com/office/drawing/2014/main" id="{E274C03F-E87D-25AA-EBF6-0C820259A3B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414222E-CEC3-D24C-FAD2-1878EC469A3E}"/>
              </a:ext>
            </a:extLst>
          </p:cNvPr>
          <p:cNvSpPr>
            <a:spLocks noGrp="1"/>
          </p:cNvSpPr>
          <p:nvPr>
            <p:ph type="sldNum" sz="quarter" idx="12"/>
          </p:nvPr>
        </p:nvSpPr>
        <p:spPr/>
        <p:txBody>
          <a:bodyPr/>
          <a:lstStyle/>
          <a:p>
            <a:fld id="{BDEEF022-42A7-45DE-B485-A8F3661040B2}" type="slidenum">
              <a:rPr lang="en-US" smtClean="0"/>
              <a:t>‹#›</a:t>
            </a:fld>
            <a:endParaRPr lang="en-US" dirty="0"/>
          </a:p>
        </p:txBody>
      </p:sp>
    </p:spTree>
    <p:extLst>
      <p:ext uri="{BB962C8B-B14F-4D97-AF65-F5344CB8AC3E}">
        <p14:creationId xmlns:p14="http://schemas.microsoft.com/office/powerpoint/2010/main" val="1535646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7925A-F8D7-F583-4FD5-8D96D4A4CE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BEDD1C-C266-A854-6BD7-E763B3E1C2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A30DB6-6A7F-E7D6-4EC2-64D17B84586F}"/>
              </a:ext>
            </a:extLst>
          </p:cNvPr>
          <p:cNvSpPr>
            <a:spLocks noGrp="1"/>
          </p:cNvSpPr>
          <p:nvPr>
            <p:ph type="dt" sz="half" idx="10"/>
          </p:nvPr>
        </p:nvSpPr>
        <p:spPr/>
        <p:txBody>
          <a:bodyPr/>
          <a:lstStyle/>
          <a:p>
            <a:fld id="{89EA9DC5-01B3-499D-A48D-C0C1AA814582}" type="datetimeFigureOut">
              <a:rPr lang="en-US" smtClean="0"/>
              <a:t>4/26/2026</a:t>
            </a:fld>
            <a:endParaRPr lang="en-US" dirty="0"/>
          </a:p>
        </p:txBody>
      </p:sp>
      <p:sp>
        <p:nvSpPr>
          <p:cNvPr id="5" name="Footer Placeholder 4">
            <a:extLst>
              <a:ext uri="{FF2B5EF4-FFF2-40B4-BE49-F238E27FC236}">
                <a16:creationId xmlns:a16="http://schemas.microsoft.com/office/drawing/2014/main" id="{9CCDEA8F-4C62-53B5-B0AB-6F28481DE8A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9D2AB07-7BB8-82AE-93D7-D3DE9BA9FDAC}"/>
              </a:ext>
            </a:extLst>
          </p:cNvPr>
          <p:cNvSpPr>
            <a:spLocks noGrp="1"/>
          </p:cNvSpPr>
          <p:nvPr>
            <p:ph type="sldNum" sz="quarter" idx="12"/>
          </p:nvPr>
        </p:nvSpPr>
        <p:spPr/>
        <p:txBody>
          <a:bodyPr/>
          <a:lstStyle/>
          <a:p>
            <a:fld id="{BDEEF022-42A7-45DE-B485-A8F3661040B2}" type="slidenum">
              <a:rPr lang="en-US" smtClean="0"/>
              <a:t>‹#›</a:t>
            </a:fld>
            <a:endParaRPr lang="en-US" dirty="0"/>
          </a:p>
        </p:txBody>
      </p:sp>
    </p:spTree>
    <p:extLst>
      <p:ext uri="{BB962C8B-B14F-4D97-AF65-F5344CB8AC3E}">
        <p14:creationId xmlns:p14="http://schemas.microsoft.com/office/powerpoint/2010/main" val="2192674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6C2D19-4E5A-CCA7-FC2B-AB4A43753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F7062A-A76B-84DD-F9AC-9BBE33CD7F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F9EDDF-7B8E-8728-84A6-AA5333B931EA}"/>
              </a:ext>
            </a:extLst>
          </p:cNvPr>
          <p:cNvSpPr>
            <a:spLocks noGrp="1"/>
          </p:cNvSpPr>
          <p:nvPr>
            <p:ph type="dt" sz="half" idx="10"/>
          </p:nvPr>
        </p:nvSpPr>
        <p:spPr/>
        <p:txBody>
          <a:bodyPr/>
          <a:lstStyle/>
          <a:p>
            <a:fld id="{89EA9DC5-01B3-499D-A48D-C0C1AA814582}" type="datetimeFigureOut">
              <a:rPr lang="en-US" smtClean="0"/>
              <a:t>4/26/2026</a:t>
            </a:fld>
            <a:endParaRPr lang="en-US" dirty="0"/>
          </a:p>
        </p:txBody>
      </p:sp>
      <p:sp>
        <p:nvSpPr>
          <p:cNvPr id="5" name="Footer Placeholder 4">
            <a:extLst>
              <a:ext uri="{FF2B5EF4-FFF2-40B4-BE49-F238E27FC236}">
                <a16:creationId xmlns:a16="http://schemas.microsoft.com/office/drawing/2014/main" id="{5ED6C80F-B978-3638-01AA-9B267F2704D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8DD68B9-3AAE-6AF9-4FB1-B9B4842CD65C}"/>
              </a:ext>
            </a:extLst>
          </p:cNvPr>
          <p:cNvSpPr>
            <a:spLocks noGrp="1"/>
          </p:cNvSpPr>
          <p:nvPr>
            <p:ph type="sldNum" sz="quarter" idx="12"/>
          </p:nvPr>
        </p:nvSpPr>
        <p:spPr/>
        <p:txBody>
          <a:bodyPr/>
          <a:lstStyle/>
          <a:p>
            <a:fld id="{BDEEF022-42A7-45DE-B485-A8F3661040B2}" type="slidenum">
              <a:rPr lang="en-US" smtClean="0"/>
              <a:t>‹#›</a:t>
            </a:fld>
            <a:endParaRPr lang="en-US" dirty="0"/>
          </a:p>
        </p:txBody>
      </p:sp>
    </p:spTree>
    <p:extLst>
      <p:ext uri="{BB962C8B-B14F-4D97-AF65-F5344CB8AC3E}">
        <p14:creationId xmlns:p14="http://schemas.microsoft.com/office/powerpoint/2010/main" val="2609254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4E1C6E-0D3E-B88D-2C16-3B4419CCF3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92465D-DB73-5E39-2A41-E8487C4C78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F60539-922B-F88F-D7C8-EF37687D9D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EA9DC5-01B3-499D-A48D-C0C1AA814582}" type="datetimeFigureOut">
              <a:rPr lang="en-US" smtClean="0"/>
              <a:t>4/26/2026</a:t>
            </a:fld>
            <a:endParaRPr lang="en-US" dirty="0"/>
          </a:p>
        </p:txBody>
      </p:sp>
      <p:sp>
        <p:nvSpPr>
          <p:cNvPr id="5" name="Footer Placeholder 4">
            <a:extLst>
              <a:ext uri="{FF2B5EF4-FFF2-40B4-BE49-F238E27FC236}">
                <a16:creationId xmlns:a16="http://schemas.microsoft.com/office/drawing/2014/main" id="{81D2575F-BC57-F4CB-E262-9D1000A40C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440ED23-8363-5698-5ADD-AAF874641E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EEF022-42A7-45DE-B485-A8F3661040B2}" type="slidenum">
              <a:rPr lang="en-US" smtClean="0"/>
              <a:t>‹#›</a:t>
            </a:fld>
            <a:endParaRPr lang="en-US" dirty="0"/>
          </a:p>
        </p:txBody>
      </p:sp>
    </p:spTree>
    <p:extLst>
      <p:ext uri="{BB962C8B-B14F-4D97-AF65-F5344CB8AC3E}">
        <p14:creationId xmlns:p14="http://schemas.microsoft.com/office/powerpoint/2010/main" val="35822531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emf"/><Relationship Id="rId5" Type="http://schemas.openxmlformats.org/officeDocument/2006/relationships/image" Target="../media/image6.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2.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15.emf"/><Relationship Id="rId3" Type="http://schemas.microsoft.com/office/2007/relationships/hdphoto" Target="../media/hdphoto1.wdp"/><Relationship Id="rId7" Type="http://schemas.openxmlformats.org/officeDocument/2006/relationships/image" Target="../media/image14.emf"/><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19.jpg"/><Relationship Id="rId3" Type="http://schemas.microsoft.com/office/2007/relationships/hdphoto" Target="../media/hdphoto1.wdp"/><Relationship Id="rId7" Type="http://schemas.openxmlformats.org/officeDocument/2006/relationships/image" Target="../media/image18.jp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png"/><Relationship Id="rId7" Type="http://schemas.openxmlformats.org/officeDocument/2006/relationships/image" Target="../media/image21.jpg"/><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2.png"/><Relationship Id="rId4" Type="http://schemas.microsoft.com/office/2007/relationships/hdphoto" Target="../media/hdphoto1.wdp"/><Relationship Id="rId9" Type="http://schemas.openxmlformats.org/officeDocument/2006/relationships/image" Target="../media/image23.emf"/></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25.emf"/><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2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29.emf"/><Relationship Id="rId3" Type="http://schemas.microsoft.com/office/2007/relationships/hdphoto" Target="../media/hdphoto1.wdp"/><Relationship Id="rId7" Type="http://schemas.openxmlformats.org/officeDocument/2006/relationships/image" Target="../media/image28.emf"/><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png"/><Relationship Id="rId9" Type="http://schemas.openxmlformats.org/officeDocument/2006/relationships/image" Target="../media/image8.jpg"/></Relationships>
</file>

<file path=ppt/slides/_rels/slide13.xml.rels><?xml version="1.0" encoding="UTF-8" standalone="yes"?>
<Relationships xmlns="http://schemas.openxmlformats.org/package/2006/relationships"><Relationship Id="rId8" Type="http://schemas.openxmlformats.org/officeDocument/2006/relationships/image" Target="../media/image33.emf"/><Relationship Id="rId3" Type="http://schemas.microsoft.com/office/2007/relationships/hdphoto" Target="../media/hdphoto1.wdp"/><Relationship Id="rId7" Type="http://schemas.openxmlformats.org/officeDocument/2006/relationships/image" Target="../media/image32.emf"/><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png"/><Relationship Id="rId9" Type="http://schemas.openxmlformats.org/officeDocument/2006/relationships/image" Target="../media/image8.jpg"/></Relationships>
</file>

<file path=ppt/slides/_rels/slide14.xml.rels><?xml version="1.0" encoding="UTF-8" standalone="yes"?>
<Relationships xmlns="http://schemas.openxmlformats.org/package/2006/relationships"><Relationship Id="rId8" Type="http://schemas.openxmlformats.org/officeDocument/2006/relationships/image" Target="../media/image37.emf"/><Relationship Id="rId3" Type="http://schemas.microsoft.com/office/2007/relationships/hdphoto" Target="../media/hdphoto1.wdp"/><Relationship Id="rId7" Type="http://schemas.openxmlformats.org/officeDocument/2006/relationships/image" Target="../media/image36.emf"/><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png"/><Relationship Id="rId9" Type="http://schemas.openxmlformats.org/officeDocument/2006/relationships/image" Target="../media/image8.jpg"/></Relationships>
</file>

<file path=ppt/slides/_rels/slide15.xml.rels><?xml version="1.0" encoding="UTF-8" standalone="yes"?>
<Relationships xmlns="http://schemas.openxmlformats.org/package/2006/relationships"><Relationship Id="rId8" Type="http://schemas.openxmlformats.org/officeDocument/2006/relationships/image" Target="../media/image41.emf"/><Relationship Id="rId3" Type="http://schemas.microsoft.com/office/2007/relationships/hdphoto" Target="../media/hdphoto1.wdp"/><Relationship Id="rId7"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3.emf"/><Relationship Id="rId4" Type="http://schemas.openxmlformats.org/officeDocument/2006/relationships/image" Target="../media/image2.png"/><Relationship Id="rId9" Type="http://schemas.openxmlformats.org/officeDocument/2006/relationships/image" Target="../media/image42.emf"/></Relationships>
</file>

<file path=ppt/slides/_rels/slide16.xml.rels><?xml version="1.0" encoding="UTF-8" standalone="yes"?>
<Relationships xmlns="http://schemas.openxmlformats.org/package/2006/relationships"><Relationship Id="rId8" Type="http://schemas.openxmlformats.org/officeDocument/2006/relationships/image" Target="../media/image47.png"/><Relationship Id="rId3" Type="http://schemas.microsoft.com/office/2007/relationships/hdphoto" Target="../media/hdphoto1.wdp"/><Relationship Id="rId7" Type="http://schemas.openxmlformats.org/officeDocument/2006/relationships/image" Target="../media/image4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5.emf"/><Relationship Id="rId5" Type="http://schemas.openxmlformats.org/officeDocument/2006/relationships/image" Target="../media/image44.png"/><Relationship Id="rId10" Type="http://schemas.openxmlformats.org/officeDocument/2006/relationships/image" Target="../media/image49.emf"/><Relationship Id="rId4" Type="http://schemas.openxmlformats.org/officeDocument/2006/relationships/image" Target="../media/image2.png"/><Relationship Id="rId9" Type="http://schemas.openxmlformats.org/officeDocument/2006/relationships/image" Target="../media/image48.emf"/></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7.emf"/><Relationship Id="rId5" Type="http://schemas.openxmlformats.org/officeDocument/2006/relationships/image" Target="../media/image36.emf"/><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2.emf"/><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55.png"/><Relationship Id="rId3" Type="http://schemas.microsoft.com/office/2007/relationships/hdphoto" Target="../media/hdphoto1.wdp"/><Relationship Id="rId7" Type="http://schemas.openxmlformats.org/officeDocument/2006/relationships/image" Target="../media/image5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49.emf"/><Relationship Id="rId10" Type="http://schemas.openxmlformats.org/officeDocument/2006/relationships/image" Target="../media/image57.emf"/><Relationship Id="rId4" Type="http://schemas.openxmlformats.org/officeDocument/2006/relationships/image" Target="../media/image2.png"/><Relationship Id="rId9" Type="http://schemas.openxmlformats.org/officeDocument/2006/relationships/image" Target="../media/image56.emf"/></Relationships>
</file>

<file path=ppt/slides/_rels/slide21.xml.rels><?xml version="1.0" encoding="UTF-8" standalone="yes"?>
<Relationships xmlns="http://schemas.openxmlformats.org/package/2006/relationships"><Relationship Id="rId8" Type="http://schemas.openxmlformats.org/officeDocument/2006/relationships/image" Target="../media/image61.emf"/><Relationship Id="rId3" Type="http://schemas.microsoft.com/office/2007/relationships/hdphoto" Target="../media/hdphoto1.wdp"/><Relationship Id="rId7" Type="http://schemas.openxmlformats.org/officeDocument/2006/relationships/image" Target="../media/image6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63.emf"/><Relationship Id="rId4" Type="http://schemas.openxmlformats.org/officeDocument/2006/relationships/image" Target="../media/image2.png"/><Relationship Id="rId9" Type="http://schemas.openxmlformats.org/officeDocument/2006/relationships/image" Target="../media/image62.emf"/></Relationships>
</file>

<file path=ppt/slides/_rels/slide22.xml.rels><?xml version="1.0" encoding="UTF-8" standalone="yes"?>
<Relationships xmlns="http://schemas.openxmlformats.org/package/2006/relationships"><Relationship Id="rId8" Type="http://schemas.openxmlformats.org/officeDocument/2006/relationships/image" Target="../media/image67.emf"/><Relationship Id="rId3" Type="http://schemas.microsoft.com/office/2007/relationships/hdphoto" Target="../media/hdphoto1.wdp"/><Relationship Id="rId7" Type="http://schemas.openxmlformats.org/officeDocument/2006/relationships/image" Target="../media/image6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10" Type="http://schemas.openxmlformats.org/officeDocument/2006/relationships/image" Target="../media/image69.emf"/><Relationship Id="rId4" Type="http://schemas.openxmlformats.org/officeDocument/2006/relationships/image" Target="../media/image2.png"/><Relationship Id="rId9" Type="http://schemas.openxmlformats.org/officeDocument/2006/relationships/image" Target="../media/image68.emf"/></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0.jp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8" Type="http://schemas.openxmlformats.org/officeDocument/2006/relationships/image" Target="../media/image75.emf"/><Relationship Id="rId3" Type="http://schemas.microsoft.com/office/2007/relationships/hdphoto" Target="../media/hdphoto1.wdp"/><Relationship Id="rId7" Type="http://schemas.openxmlformats.org/officeDocument/2006/relationships/image" Target="../media/image7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10" Type="http://schemas.openxmlformats.org/officeDocument/2006/relationships/image" Target="../media/image77.emf"/><Relationship Id="rId4" Type="http://schemas.openxmlformats.org/officeDocument/2006/relationships/image" Target="../media/image2.png"/><Relationship Id="rId9" Type="http://schemas.openxmlformats.org/officeDocument/2006/relationships/image" Target="../media/image76.emf"/></Relationships>
</file>

<file path=ppt/slides/_rels/slide26.xml.rels><?xml version="1.0" encoding="UTF-8" standalone="yes"?>
<Relationships xmlns="http://schemas.openxmlformats.org/package/2006/relationships"><Relationship Id="rId8" Type="http://schemas.openxmlformats.org/officeDocument/2006/relationships/image" Target="../media/image81.emf"/><Relationship Id="rId3" Type="http://schemas.microsoft.com/office/2007/relationships/hdphoto" Target="../media/hdphoto1.wdp"/><Relationship Id="rId7" Type="http://schemas.openxmlformats.org/officeDocument/2006/relationships/image" Target="../media/image8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78.png"/><Relationship Id="rId10" Type="http://schemas.openxmlformats.org/officeDocument/2006/relationships/image" Target="../media/image83.emf"/><Relationship Id="rId4" Type="http://schemas.openxmlformats.org/officeDocument/2006/relationships/image" Target="../media/image2.png"/><Relationship Id="rId9" Type="http://schemas.openxmlformats.org/officeDocument/2006/relationships/image" Target="../media/image82.emf"/></Relationships>
</file>

<file path=ppt/slides/_rels/slide27.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png"/><Relationship Id="rId3" Type="http://schemas.openxmlformats.org/officeDocument/2006/relationships/slideLayout" Target="../slideLayouts/slideLayout7.xml"/><Relationship Id="rId7" Type="http://schemas.openxmlformats.org/officeDocument/2006/relationships/image" Target="../media/image84.png"/><Relationship Id="rId12" Type="http://schemas.openxmlformats.org/officeDocument/2006/relationships/image" Target="../media/image89.emf"/><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11" Type="http://schemas.openxmlformats.org/officeDocument/2006/relationships/image" Target="../media/image88.emf"/><Relationship Id="rId5" Type="http://schemas.microsoft.com/office/2007/relationships/hdphoto" Target="../media/hdphoto1.wdp"/><Relationship Id="rId10" Type="http://schemas.openxmlformats.org/officeDocument/2006/relationships/image" Target="../media/image87.emf"/><Relationship Id="rId4" Type="http://schemas.openxmlformats.org/officeDocument/2006/relationships/image" Target="../media/image1.png"/><Relationship Id="rId9" Type="http://schemas.openxmlformats.org/officeDocument/2006/relationships/image" Target="../media/image86.png"/></Relationships>
</file>

<file path=ppt/slides/_rels/slide28.xml.rels><?xml version="1.0" encoding="UTF-8" standalone="yes"?>
<Relationships xmlns="http://schemas.openxmlformats.org/package/2006/relationships"><Relationship Id="rId8" Type="http://schemas.openxmlformats.org/officeDocument/2006/relationships/image" Target="../media/image94.emf"/><Relationship Id="rId3" Type="http://schemas.microsoft.com/office/2007/relationships/hdphoto" Target="../media/hdphoto1.wdp"/><Relationship Id="rId7" Type="http://schemas.openxmlformats.org/officeDocument/2006/relationships/image" Target="../media/image9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2.png"/><Relationship Id="rId5" Type="http://schemas.openxmlformats.org/officeDocument/2006/relationships/image" Target="../media/image91.emf"/><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96.emf"/><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95.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slideLayout" Target="../slideLayouts/slideLayout7.xml"/><Relationship Id="rId7" Type="http://schemas.openxmlformats.org/officeDocument/2006/relationships/image" Target="../media/image97.jpe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0.jpg"/><Relationship Id="rId5" Type="http://schemas.openxmlformats.org/officeDocument/2006/relationships/image" Target="../media/image99.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slideLayout" Target="../slideLayouts/slideLayout7.xml"/><Relationship Id="rId7" Type="http://schemas.openxmlformats.org/officeDocument/2006/relationships/image" Target="../media/image101.jp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3.jpg"/><Relationship Id="rId5" Type="http://schemas.openxmlformats.org/officeDocument/2006/relationships/image" Target="../media/image102.jp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5.png"/><Relationship Id="rId5" Type="http://schemas.openxmlformats.org/officeDocument/2006/relationships/image" Target="../media/image104.jp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slideLayout" Target="../slideLayouts/slideLayout7.xml"/><Relationship Id="rId7" Type="http://schemas.openxmlformats.org/officeDocument/2006/relationships/image" Target="../media/image106.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07.emf"/><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10.jp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9.jpg"/><Relationship Id="rId5" Type="http://schemas.openxmlformats.org/officeDocument/2006/relationships/image" Target="../media/image108.jp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13.jp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2.jpg"/><Relationship Id="rId5" Type="http://schemas.openxmlformats.org/officeDocument/2006/relationships/image" Target="../media/image111.jp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5.jpg"/><Relationship Id="rId5" Type="http://schemas.openxmlformats.org/officeDocument/2006/relationships/image" Target="../media/image114.jp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6AACB-0CC3-8923-61DE-B742AE5CE461}"/>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B458BA94-9037-54AD-92F6-79E378CEC2CD}"/>
              </a:ext>
            </a:extLst>
          </p:cNvPr>
          <p:cNvGrpSpPr/>
          <p:nvPr/>
        </p:nvGrpSpPr>
        <p:grpSpPr>
          <a:xfrm>
            <a:off x="771934" y="0"/>
            <a:ext cx="10648131" cy="2901244"/>
            <a:chOff x="4979924" y="2122738"/>
            <a:chExt cx="10648131" cy="3696149"/>
          </a:xfrm>
        </p:grpSpPr>
        <p:grpSp>
          <p:nvGrpSpPr>
            <p:cNvPr id="548" name="Group 547">
              <a:extLst>
                <a:ext uri="{FF2B5EF4-FFF2-40B4-BE49-F238E27FC236}">
                  <a16:creationId xmlns:a16="http://schemas.microsoft.com/office/drawing/2014/main" id="{06D7C25E-F498-A84E-ACAC-0E4F5DE9FDB1}"/>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58B6730A-B4B0-19C4-BEEF-8D674B4ACF73}"/>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06861C61-31CC-C190-1FEE-9823ED6CA2E2}"/>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7F2BD8CE-C154-4BAF-D3F5-02CCA87D3868}"/>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084CE849-415F-A09D-8B3C-06E6BF511A80}"/>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E8E7757B-A28C-6F91-BFC4-5D72556011A6}"/>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27E7CCFD-4309-F386-94BA-3DBA41BBD7C9}"/>
                </a:ext>
              </a:extLst>
            </p:cNvPr>
            <p:cNvSpPr txBox="1"/>
            <p:nvPr/>
          </p:nvSpPr>
          <p:spPr>
            <a:xfrm>
              <a:off x="6669052" y="2633584"/>
              <a:ext cx="7700207" cy="823418"/>
            </a:xfrm>
            <a:prstGeom prst="rect">
              <a:avLst/>
            </a:prstGeom>
            <a:noFill/>
          </p:spPr>
          <p:txBody>
            <a:bodyPr wrap="square" lIns="0" tIns="0" rIns="0" bIns="0" rtlCol="0">
              <a:spAutoFit/>
            </a:bodyPr>
            <a:lstStyle/>
            <a:p>
              <a:pPr algn="ctr"/>
              <a:r>
                <a:rPr lang="en-US" sz="2400" b="1" kern="0" dirty="0">
                  <a:solidFill>
                    <a:schemeClr val="bg1"/>
                  </a:solidFill>
                  <a:latin typeface="Lora" pitchFamily="2" charset="0"/>
                  <a:cs typeface="Times New Roman" panose="02020603050405020304" pitchFamily="18" charset="0"/>
                </a:rPr>
                <a:t>PEAK PERFORMANCE</a:t>
              </a:r>
            </a:p>
            <a:p>
              <a:pPr algn="ctr"/>
              <a:r>
                <a:rPr lang="en-US" b="1" kern="0" dirty="0">
                  <a:solidFill>
                    <a:schemeClr val="bg1"/>
                  </a:solidFill>
                  <a:latin typeface="Lora" pitchFamily="2" charset="0"/>
                  <a:cs typeface="Times New Roman" panose="02020603050405020304" pitchFamily="18" charset="0"/>
                </a:rPr>
                <a:t>MLB Players From the Centennial State</a:t>
              </a:r>
            </a:p>
          </p:txBody>
        </p:sp>
        <p:pic>
          <p:nvPicPr>
            <p:cNvPr id="558" name="Picture 557">
              <a:extLst>
                <a:ext uri="{FF2B5EF4-FFF2-40B4-BE49-F238E27FC236}">
                  <a16:creationId xmlns:a16="http://schemas.microsoft.com/office/drawing/2014/main" id="{BF6CC25D-FBCC-CFF1-57C8-E4BD32E9ACA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E34DBCA5-72EC-85AF-A4EE-EE16C2DA0F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pic>
        <p:nvPicPr>
          <p:cNvPr id="3" name="Picture 2">
            <a:extLst>
              <a:ext uri="{FF2B5EF4-FFF2-40B4-BE49-F238E27FC236}">
                <a16:creationId xmlns:a16="http://schemas.microsoft.com/office/drawing/2014/main" id="{EE1DD838-D099-609E-79F6-071688EADE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3024" y="1273676"/>
            <a:ext cx="9913620" cy="5407429"/>
          </a:xfrm>
          <a:prstGeom prst="rect">
            <a:avLst/>
          </a:prstGeom>
        </p:spPr>
      </p:pic>
    </p:spTree>
    <p:extLst>
      <p:ext uri="{BB962C8B-B14F-4D97-AF65-F5344CB8AC3E}">
        <p14:creationId xmlns:p14="http://schemas.microsoft.com/office/powerpoint/2010/main" val="2443438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50B31-F568-0976-AC41-A001CC8F92FB}"/>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5C7C31C9-2C83-0F6A-20D8-84495C631715}"/>
              </a:ext>
            </a:extLst>
          </p:cNvPr>
          <p:cNvGrpSpPr/>
          <p:nvPr/>
        </p:nvGrpSpPr>
        <p:grpSpPr>
          <a:xfrm>
            <a:off x="771934" y="0"/>
            <a:ext cx="10648131" cy="2901244"/>
            <a:chOff x="4979924" y="2122738"/>
            <a:chExt cx="10648131" cy="3696149"/>
          </a:xfrm>
        </p:grpSpPr>
        <p:grpSp>
          <p:nvGrpSpPr>
            <p:cNvPr id="548" name="Group 547">
              <a:extLst>
                <a:ext uri="{FF2B5EF4-FFF2-40B4-BE49-F238E27FC236}">
                  <a16:creationId xmlns:a16="http://schemas.microsoft.com/office/drawing/2014/main" id="{55EF564D-18EA-D879-5DBB-144D76AE1835}"/>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EA952C68-040E-A423-7FB5-0179F153498F}"/>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0DD1CC93-ABE5-857E-9E3F-62D3AA143988}"/>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5E936492-565F-16AE-3DC1-61003122EFC0}"/>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2F2219FC-39F0-8B2A-26B1-DCC78C740D85}"/>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DD5F5C03-E5CE-DF49-C902-4207D48C97B3}"/>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4B2ECA36-FAB9-AA54-E523-655BBB956873}"/>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DON YOUNG  -   AURORA CENTRAL H.S.</a:t>
              </a:r>
            </a:p>
          </p:txBody>
        </p:sp>
        <p:pic>
          <p:nvPicPr>
            <p:cNvPr id="558" name="Picture 557">
              <a:extLst>
                <a:ext uri="{FF2B5EF4-FFF2-40B4-BE49-F238E27FC236}">
                  <a16:creationId xmlns:a16="http://schemas.microsoft.com/office/drawing/2014/main" id="{FA1B2940-32C7-C28B-AD26-C31B69A20E0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CDD93B99-C39C-306A-02A4-7D62A551CA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pic>
        <p:nvPicPr>
          <p:cNvPr id="7" name="Picture 6">
            <a:extLst>
              <a:ext uri="{FF2B5EF4-FFF2-40B4-BE49-F238E27FC236}">
                <a16:creationId xmlns:a16="http://schemas.microsoft.com/office/drawing/2014/main" id="{B32BAA1F-DF53-B9E5-1F9C-41A5FCE4E7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3440" y="1862670"/>
            <a:ext cx="3164126" cy="39567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Picture 2">
            <a:extLst>
              <a:ext uri="{FF2B5EF4-FFF2-40B4-BE49-F238E27FC236}">
                <a16:creationId xmlns:a16="http://schemas.microsoft.com/office/drawing/2014/main" id="{E5C4A9BA-EDDE-EBC5-C0D6-431C58467565}"/>
              </a:ext>
            </a:extLst>
          </p:cNvPr>
          <p:cNvPicPr>
            <a:picLocks noChangeAspect="1"/>
          </p:cNvPicPr>
          <p:nvPr/>
        </p:nvPicPr>
        <p:blipFill>
          <a:blip r:embed="rId6"/>
          <a:stretch>
            <a:fillRect/>
          </a:stretch>
        </p:blipFill>
        <p:spPr>
          <a:xfrm>
            <a:off x="4287419" y="3429000"/>
            <a:ext cx="7557663" cy="14286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86342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E5A31-559A-905F-94B1-3AB9F94A3B5C}"/>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8E429368-96B6-CF01-9510-FA18A91E1284}"/>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FC4EDDD8-E7A6-772A-759C-C79C788ED972}"/>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6B9EFF0B-2E6B-F009-E85F-62554BA0FAEE}"/>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94279475-17B6-87F2-927D-93D4DD0191DF}"/>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1436A1FB-4ECD-F6E1-A718-86D16DE204A2}"/>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246F5F8A-951C-0C97-B47D-9A2696242239}"/>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C835CD0C-B996-0E9C-3DD3-D6E7DF5B85AF}"/>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8AD4FA63-2BE2-F39A-A9F3-4DD48A935EB0}"/>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MARK KNUDSON  - DENVER</a:t>
              </a:r>
            </a:p>
          </p:txBody>
        </p:sp>
        <p:pic>
          <p:nvPicPr>
            <p:cNvPr id="558" name="Picture 557">
              <a:extLst>
                <a:ext uri="{FF2B5EF4-FFF2-40B4-BE49-F238E27FC236}">
                  <a16:creationId xmlns:a16="http://schemas.microsoft.com/office/drawing/2014/main" id="{5450F3DF-529A-B0DF-AAEB-4944D2DCEB40}"/>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B315583D-6AF8-6671-EB95-1ABEF11779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pic>
        <p:nvPicPr>
          <p:cNvPr id="3" name="Picture 2">
            <a:extLst>
              <a:ext uri="{FF2B5EF4-FFF2-40B4-BE49-F238E27FC236}">
                <a16:creationId xmlns:a16="http://schemas.microsoft.com/office/drawing/2014/main" id="{E8730747-9C01-C4FE-E9E6-70B914775B9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89962" y="1293933"/>
            <a:ext cx="4571236" cy="391297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8">
            <a:extLst>
              <a:ext uri="{FF2B5EF4-FFF2-40B4-BE49-F238E27FC236}">
                <a16:creationId xmlns:a16="http://schemas.microsoft.com/office/drawing/2014/main" id="{A9DAC6CC-D73B-D71E-90E5-1642B70D7C43}"/>
              </a:ext>
            </a:extLst>
          </p:cNvPr>
          <p:cNvPicPr>
            <a:picLocks noChangeAspect="1"/>
          </p:cNvPicPr>
          <p:nvPr/>
        </p:nvPicPr>
        <p:blipFill>
          <a:blip r:embed="rId6"/>
          <a:stretch>
            <a:fillRect/>
          </a:stretch>
        </p:blipFill>
        <p:spPr>
          <a:xfrm>
            <a:off x="1414759" y="5897417"/>
            <a:ext cx="9433863" cy="5745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04DAE896-B027-E252-A612-8FB3A008EAF8}"/>
              </a:ext>
            </a:extLst>
          </p:cNvPr>
          <p:cNvSpPr txBox="1"/>
          <p:nvPr/>
        </p:nvSpPr>
        <p:spPr>
          <a:xfrm>
            <a:off x="5542845" y="2325513"/>
            <a:ext cx="6355644" cy="2462213"/>
          </a:xfrm>
          <a:prstGeom prst="rect">
            <a:avLst/>
          </a:prstGeom>
          <a:noFill/>
        </p:spPr>
        <p:txBody>
          <a:bodyPr wrap="square" rtlCol="0">
            <a:spAutoFit/>
          </a:bodyPr>
          <a:lstStyle/>
          <a:p>
            <a:r>
              <a:rPr lang="en-US" sz="2200" b="1" dirty="0">
                <a:latin typeface="Garamond" panose="02020404030301010803" pitchFamily="18" charset="0"/>
              </a:rPr>
              <a:t>NORTHGLENN HIGH SCHOOL  (1974-1978)</a:t>
            </a:r>
          </a:p>
          <a:p>
            <a:endParaRPr lang="en-US" sz="2200" b="1" dirty="0">
              <a:latin typeface="Garamond" panose="02020404030301010803" pitchFamily="18" charset="0"/>
            </a:endParaRPr>
          </a:p>
          <a:p>
            <a:r>
              <a:rPr lang="en-US" sz="2200" b="1" dirty="0">
                <a:latin typeface="Garamond" panose="02020404030301010803" pitchFamily="18" charset="0"/>
              </a:rPr>
              <a:t>COLORADO STATE UNIVERSITY (1979-1982)</a:t>
            </a:r>
          </a:p>
          <a:p>
            <a:endParaRPr lang="en-US" sz="2200" b="1" dirty="0">
              <a:latin typeface="Garamond" panose="02020404030301010803" pitchFamily="18" charset="0"/>
            </a:endParaRPr>
          </a:p>
          <a:p>
            <a:r>
              <a:rPr lang="en-US" sz="2200" b="1" dirty="0">
                <a:latin typeface="Garamond" panose="02020404030301010803" pitchFamily="18" charset="0"/>
              </a:rPr>
              <a:t>DENVER ZEPHYRS (1991)</a:t>
            </a:r>
          </a:p>
          <a:p>
            <a:endParaRPr lang="en-US" sz="2200" b="1" dirty="0">
              <a:latin typeface="Garamond" panose="02020404030301010803" pitchFamily="18" charset="0"/>
            </a:endParaRPr>
          </a:p>
          <a:p>
            <a:r>
              <a:rPr lang="en-US" sz="2200" b="1" dirty="0">
                <a:latin typeface="Garamond" panose="02020404030301010803" pitchFamily="18" charset="0"/>
              </a:rPr>
              <a:t>COLORADO ROCKIES (1993)</a:t>
            </a:r>
          </a:p>
        </p:txBody>
      </p:sp>
    </p:spTree>
    <p:extLst>
      <p:ext uri="{BB962C8B-B14F-4D97-AF65-F5344CB8AC3E}">
        <p14:creationId xmlns:p14="http://schemas.microsoft.com/office/powerpoint/2010/main" val="3221604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572D7-8E13-A7AD-7BE6-A3218697544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6F0896F-D635-408B-A7ED-20CCD0A130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365956"/>
            <a:ext cx="5887155" cy="5162596"/>
          </a:xfrm>
          <a:prstGeom prst="rect">
            <a:avLst/>
          </a:prstGeom>
        </p:spPr>
      </p:pic>
      <p:grpSp>
        <p:nvGrpSpPr>
          <p:cNvPr id="559" name="Group 558">
            <a:extLst>
              <a:ext uri="{FF2B5EF4-FFF2-40B4-BE49-F238E27FC236}">
                <a16:creationId xmlns:a16="http://schemas.microsoft.com/office/drawing/2014/main" id="{3BAC426E-E89B-114F-8BF3-975FEA10DBB8}"/>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3A7568E4-8618-E077-C2EC-160C08BBF756}"/>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54B2A5B0-30F1-7354-021F-8C0777B58209}"/>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77EADDB9-E92A-44BB-F87B-3EFA8856DA49}"/>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1C19E1F0-6A5E-5030-CEDC-0A69F4FF6E0F}"/>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225ADD2D-53AE-0BC7-0C80-418B28626AB1}"/>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178D9A6A-39C6-6660-580A-202B92D7172C}"/>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4B40C17B-C790-19F4-870F-3F7C90700E6A}"/>
                </a:ext>
              </a:extLst>
            </p:cNvPr>
            <p:cNvSpPr txBox="1"/>
            <p:nvPr/>
          </p:nvSpPr>
          <p:spPr>
            <a:xfrm>
              <a:off x="6917410" y="2763023"/>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COLORADO BASEBALL HISTORY BEGINNINGS</a:t>
              </a:r>
            </a:p>
          </p:txBody>
        </p:sp>
        <p:pic>
          <p:nvPicPr>
            <p:cNvPr id="558" name="Picture 557">
              <a:extLst>
                <a:ext uri="{FF2B5EF4-FFF2-40B4-BE49-F238E27FC236}">
                  <a16:creationId xmlns:a16="http://schemas.microsoft.com/office/drawing/2014/main" id="{C7E73663-B180-07B3-0A92-E16D09563C58}"/>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7E74F287-0B25-A146-AB84-FE6D67EA2F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pic>
        <p:nvPicPr>
          <p:cNvPr id="3" name="Picture 2">
            <a:extLst>
              <a:ext uri="{FF2B5EF4-FFF2-40B4-BE49-F238E27FC236}">
                <a16:creationId xmlns:a16="http://schemas.microsoft.com/office/drawing/2014/main" id="{BC37FC06-360D-31AA-3D09-45CE4F9632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4072" y="2835012"/>
            <a:ext cx="5771269" cy="28432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C35A4D55-F90C-30F5-F343-A5E88482AC19}"/>
              </a:ext>
            </a:extLst>
          </p:cNvPr>
          <p:cNvSpPr txBox="1"/>
          <p:nvPr/>
        </p:nvSpPr>
        <p:spPr>
          <a:xfrm>
            <a:off x="6540498" y="1746651"/>
            <a:ext cx="4998157" cy="4401205"/>
          </a:xfrm>
          <a:prstGeom prst="rect">
            <a:avLst/>
          </a:prstGeom>
          <a:noFill/>
        </p:spPr>
        <p:txBody>
          <a:bodyPr wrap="square" rtlCol="0">
            <a:spAutoFit/>
          </a:bodyPr>
          <a:lstStyle/>
          <a:p>
            <a:r>
              <a:rPr lang="en-US" sz="2000" dirty="0">
                <a:latin typeface="Garamond" panose="02020404030301010803" pitchFamily="18" charset="0"/>
              </a:rPr>
              <a:t>“We noticed yesterday [so, Colorado’s first documented baseball game was played on Nov. 1] the members of Capt. Downing’s company engaged in the exhilarating game of base-ball. </a:t>
            </a:r>
          </a:p>
          <a:p>
            <a:endParaRPr lang="en-US" sz="2000" dirty="0">
              <a:latin typeface="Garamond" panose="02020404030301010803" pitchFamily="18" charset="0"/>
            </a:endParaRPr>
          </a:p>
          <a:p>
            <a:r>
              <a:rPr lang="en-US" sz="2000" dirty="0">
                <a:latin typeface="Garamond" panose="02020404030301010803" pitchFamily="18" charset="0"/>
              </a:rPr>
              <a:t>This is excellent exercise for the muscle, besides being good amusement, and all our soldiers would receive benefits by indulging in this pleasant mode of training.” The Denver Daily Colorado Republican and Rocky Mountain Herald, Nov. 2, 1861.</a:t>
            </a:r>
          </a:p>
          <a:p>
            <a:endParaRPr lang="en-US" sz="2000" dirty="0">
              <a:latin typeface="Garamond" panose="02020404030301010803" pitchFamily="18" charset="0"/>
            </a:endParaRPr>
          </a:p>
          <a:p>
            <a:r>
              <a:rPr lang="en-US" sz="2000" dirty="0">
                <a:latin typeface="Garamond" panose="02020404030301010803" pitchFamily="18" charset="0"/>
              </a:rPr>
              <a:t> [Downing’s unit was company D, 1st Colorado Volunteers.]</a:t>
            </a:r>
          </a:p>
        </p:txBody>
      </p:sp>
      <p:sp>
        <p:nvSpPr>
          <p:cNvPr id="8" name="TextBox 7">
            <a:extLst>
              <a:ext uri="{FF2B5EF4-FFF2-40B4-BE49-F238E27FC236}">
                <a16:creationId xmlns:a16="http://schemas.microsoft.com/office/drawing/2014/main" id="{48D9D9AF-BA04-8F28-2903-F24D11114FE7}"/>
              </a:ext>
            </a:extLst>
          </p:cNvPr>
          <p:cNvSpPr txBox="1"/>
          <p:nvPr/>
        </p:nvSpPr>
        <p:spPr>
          <a:xfrm>
            <a:off x="-25225" y="1747725"/>
            <a:ext cx="6121225" cy="707886"/>
          </a:xfrm>
          <a:prstGeom prst="rect">
            <a:avLst/>
          </a:prstGeom>
          <a:noFill/>
        </p:spPr>
        <p:txBody>
          <a:bodyPr wrap="square" rtlCol="0">
            <a:spAutoFit/>
          </a:bodyPr>
          <a:lstStyle/>
          <a:p>
            <a:pPr algn="ctr"/>
            <a:r>
              <a:rPr lang="en-US" sz="2000" b="1" dirty="0">
                <a:latin typeface="Garamond" panose="02020404030301010803" pitchFamily="18" charset="0"/>
              </a:rPr>
              <a:t>1861 – COLORADO’S FIRST DOCUMENTED BASEBALL GAME</a:t>
            </a:r>
          </a:p>
        </p:txBody>
      </p:sp>
    </p:spTree>
    <p:extLst>
      <p:ext uri="{BB962C8B-B14F-4D97-AF65-F5344CB8AC3E}">
        <p14:creationId xmlns:p14="http://schemas.microsoft.com/office/powerpoint/2010/main" val="390220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468CA-7B17-033C-0F9D-B165D06D4B39}"/>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9A4AB2BF-D995-5C59-4539-9FD23B9D3FC3}"/>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BFA1893A-D28B-5014-C1F5-B5CCDC5A314F}"/>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755D5CF7-A55C-27C3-9CE6-C19D68C0AF63}"/>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D20CF2AA-1E13-3417-7889-31B56D1BD6EB}"/>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1A397B40-C68B-786C-DB4B-68A9077A7496}"/>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20554D0F-71A3-994E-F94B-7F48AB025070}"/>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4AE4AF4C-F83E-AA33-DE86-FBA82D154E66}"/>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DC01AC07-C806-87B9-4862-B17A9FBA0899}"/>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endParaRPr lang="en-US" sz="2400" kern="0" dirty="0">
                <a:solidFill>
                  <a:schemeClr val="bg1"/>
                </a:solidFill>
                <a:latin typeface="Lora" pitchFamily="2" charset="0"/>
                <a:cs typeface="Times New Roman" panose="02020603050405020304" pitchFamily="18" charset="0"/>
              </a:endParaRPr>
            </a:p>
          </p:txBody>
        </p:sp>
        <p:pic>
          <p:nvPicPr>
            <p:cNvPr id="558" name="Picture 557">
              <a:extLst>
                <a:ext uri="{FF2B5EF4-FFF2-40B4-BE49-F238E27FC236}">
                  <a16:creationId xmlns:a16="http://schemas.microsoft.com/office/drawing/2014/main" id="{A1A546A5-45B8-7BC1-DF0C-5117B69BB2E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DF44794A-5B02-7CB2-8EBD-891320CD27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pic>
        <p:nvPicPr>
          <p:cNvPr id="6" name="Picture 5">
            <a:extLst>
              <a:ext uri="{FF2B5EF4-FFF2-40B4-BE49-F238E27FC236}">
                <a16:creationId xmlns:a16="http://schemas.microsoft.com/office/drawing/2014/main" id="{F679264C-46B2-3AFC-3016-982D73338D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45032" y="2630312"/>
            <a:ext cx="5633192" cy="3500433"/>
          </a:xfrm>
          <a:prstGeom prst="rect">
            <a:avLst/>
          </a:prstGeom>
        </p:spPr>
      </p:pic>
      <p:sp>
        <p:nvSpPr>
          <p:cNvPr id="7" name="TextBox 6">
            <a:extLst>
              <a:ext uri="{FF2B5EF4-FFF2-40B4-BE49-F238E27FC236}">
                <a16:creationId xmlns:a16="http://schemas.microsoft.com/office/drawing/2014/main" id="{BE07B488-268F-69E3-2367-BE2BC7771B94}"/>
              </a:ext>
            </a:extLst>
          </p:cNvPr>
          <p:cNvSpPr txBox="1"/>
          <p:nvPr/>
        </p:nvSpPr>
        <p:spPr>
          <a:xfrm>
            <a:off x="6848065" y="3538183"/>
            <a:ext cx="4572000" cy="1631216"/>
          </a:xfrm>
          <a:prstGeom prst="rect">
            <a:avLst/>
          </a:prstGeom>
          <a:noFill/>
        </p:spPr>
        <p:txBody>
          <a:bodyPr wrap="square" rtlCol="0">
            <a:spAutoFit/>
          </a:bodyPr>
          <a:lstStyle/>
          <a:p>
            <a:r>
              <a:rPr lang="en-US" sz="2000" dirty="0">
                <a:latin typeface="Garamond" panose="02020404030301010803" pitchFamily="18" charset="0"/>
              </a:rPr>
              <a:t>The Denver Rocky Mountain News, March 14, 1862: “There will be a game of base ball tomorrow afternoon, commencing at three o’clock, near the Court House, West Denver.”</a:t>
            </a:r>
          </a:p>
        </p:txBody>
      </p:sp>
      <p:pic>
        <p:nvPicPr>
          <p:cNvPr id="9" name="Picture 8">
            <a:extLst>
              <a:ext uri="{FF2B5EF4-FFF2-40B4-BE49-F238E27FC236}">
                <a16:creationId xmlns:a16="http://schemas.microsoft.com/office/drawing/2014/main" id="{4B9674B9-F376-E725-77AE-C3E1E03704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3776" y="2225412"/>
            <a:ext cx="6187803" cy="44591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TextBox 1">
            <a:extLst>
              <a:ext uri="{FF2B5EF4-FFF2-40B4-BE49-F238E27FC236}">
                <a16:creationId xmlns:a16="http://schemas.microsoft.com/office/drawing/2014/main" id="{91AAA593-5199-D4F4-7F2D-B91851F30D36}"/>
              </a:ext>
            </a:extLst>
          </p:cNvPr>
          <p:cNvSpPr txBox="1"/>
          <p:nvPr/>
        </p:nvSpPr>
        <p:spPr>
          <a:xfrm>
            <a:off x="11373" y="1500251"/>
            <a:ext cx="11548449" cy="461665"/>
          </a:xfrm>
          <a:prstGeom prst="rect">
            <a:avLst/>
          </a:prstGeom>
          <a:noFill/>
        </p:spPr>
        <p:txBody>
          <a:bodyPr wrap="square" rtlCol="0">
            <a:spAutoFit/>
          </a:bodyPr>
          <a:lstStyle/>
          <a:p>
            <a:pPr algn="ctr"/>
            <a:r>
              <a:rPr lang="en-US" sz="2400" b="1" dirty="0">
                <a:latin typeface="Garamond" panose="02020404030301010803" pitchFamily="18" charset="0"/>
              </a:rPr>
              <a:t>1862 – FIRST GAME PLAYED WITH DENVER RESIDENTS</a:t>
            </a:r>
          </a:p>
        </p:txBody>
      </p:sp>
      <p:sp>
        <p:nvSpPr>
          <p:cNvPr id="3" name="TextBox 2">
            <a:extLst>
              <a:ext uri="{FF2B5EF4-FFF2-40B4-BE49-F238E27FC236}">
                <a16:creationId xmlns:a16="http://schemas.microsoft.com/office/drawing/2014/main" id="{A4163DED-EB98-83B2-D2A8-BD74C725AAA2}"/>
              </a:ext>
            </a:extLst>
          </p:cNvPr>
          <p:cNvSpPr txBox="1"/>
          <p:nvPr/>
        </p:nvSpPr>
        <p:spPr>
          <a:xfrm>
            <a:off x="2653076" y="485804"/>
            <a:ext cx="7700207" cy="369332"/>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COLORADO BASEBALL HISTORY BEGINNINGS</a:t>
            </a:r>
          </a:p>
        </p:txBody>
      </p:sp>
    </p:spTree>
    <p:extLst>
      <p:ext uri="{BB962C8B-B14F-4D97-AF65-F5344CB8AC3E}">
        <p14:creationId xmlns:p14="http://schemas.microsoft.com/office/powerpoint/2010/main" val="529497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10441-0A69-AC90-A33A-D0DFBDBA49CB}"/>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4888DF31-6F78-A76E-A12F-84C8BE0E1040}"/>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B06A01CD-0C6C-42E2-E34E-65471FA99424}"/>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7C1CD010-9891-50F6-AAA6-1863CC3C5F03}"/>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412F1B02-4FF0-96FF-1D26-DBEFC21153D3}"/>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0CB704F6-3D4F-B89A-31B5-2910CED9B2EA}"/>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9909C377-A2FA-7E70-41CB-C84433C9A486}"/>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EE5B58D2-251E-8D14-6A9F-54EFAB3B52B1}"/>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pic>
          <p:nvPicPr>
            <p:cNvPr id="558" name="Picture 557">
              <a:extLst>
                <a:ext uri="{FF2B5EF4-FFF2-40B4-BE49-F238E27FC236}">
                  <a16:creationId xmlns:a16="http://schemas.microsoft.com/office/drawing/2014/main" id="{565271A3-C83A-12D5-0599-4ADA612F2E9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82246775-0B4E-889E-EA6B-B696A84225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pic>
        <p:nvPicPr>
          <p:cNvPr id="3" name="Picture 2">
            <a:extLst>
              <a:ext uri="{FF2B5EF4-FFF2-40B4-BE49-F238E27FC236}">
                <a16:creationId xmlns:a16="http://schemas.microsoft.com/office/drawing/2014/main" id="{1A135DDA-3A78-872C-43D3-E2996DF2BE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821" y="1216954"/>
            <a:ext cx="11413067" cy="5444067"/>
          </a:xfrm>
          <a:prstGeom prst="rect">
            <a:avLst/>
          </a:prstGeom>
        </p:spPr>
      </p:pic>
      <p:sp>
        <p:nvSpPr>
          <p:cNvPr id="4" name="TextBox 3">
            <a:extLst>
              <a:ext uri="{FF2B5EF4-FFF2-40B4-BE49-F238E27FC236}">
                <a16:creationId xmlns:a16="http://schemas.microsoft.com/office/drawing/2014/main" id="{735F2FFF-3944-A540-14FF-1179FCEBD4BD}"/>
              </a:ext>
            </a:extLst>
          </p:cNvPr>
          <p:cNvSpPr txBox="1"/>
          <p:nvPr/>
        </p:nvSpPr>
        <p:spPr>
          <a:xfrm>
            <a:off x="1016000" y="1907822"/>
            <a:ext cx="9968089" cy="3785652"/>
          </a:xfrm>
          <a:prstGeom prst="rect">
            <a:avLst/>
          </a:prstGeom>
          <a:noFill/>
        </p:spPr>
        <p:txBody>
          <a:bodyPr wrap="square" rtlCol="0">
            <a:spAutoFit/>
          </a:bodyPr>
          <a:lstStyle/>
          <a:p>
            <a:r>
              <a:rPr lang="en-US" sz="2400" dirty="0">
                <a:latin typeface="Garamond" panose="02020404030301010803" pitchFamily="18" charset="0"/>
              </a:rPr>
              <a:t>First club formed: the Denver Base Ball Club, on </a:t>
            </a:r>
            <a:r>
              <a:rPr lang="en-US" sz="2400" b="1" dirty="0">
                <a:latin typeface="Garamond" panose="02020404030301010803" pitchFamily="18" charset="0"/>
              </a:rPr>
              <a:t>March 29, 1862</a:t>
            </a:r>
            <a:r>
              <a:rPr lang="en-US" sz="2400" dirty="0">
                <a:latin typeface="Garamond" panose="02020404030301010803" pitchFamily="18" charset="0"/>
              </a:rPr>
              <a:t>. Subsequent clubs born in Colorado before 1870 included, in ascending order of formation, those in Valmont, Central City, Black Hawk, Julesburg, and Boulder. </a:t>
            </a:r>
          </a:p>
          <a:p>
            <a:endParaRPr lang="en-US" sz="2400" dirty="0">
              <a:latin typeface="Garamond" panose="02020404030301010803" pitchFamily="18" charset="0"/>
            </a:endParaRPr>
          </a:p>
          <a:p>
            <a:r>
              <a:rPr lang="en-US" sz="2400" b="1" dirty="0">
                <a:latin typeface="Garamond" panose="02020404030301010803" pitchFamily="18" charset="0"/>
              </a:rPr>
              <a:t>1870s: </a:t>
            </a:r>
            <a:r>
              <a:rPr lang="en-US" sz="2400" dirty="0">
                <a:latin typeface="Garamond" panose="02020404030301010803" pitchFamily="18" charset="0"/>
              </a:rPr>
              <a:t>Colorado Springs, Pueblo and many other amateur clubs launched in this decade; in ascending order: River Bend, Greeley, Longmont, Georgetown, Golden, Fort Lyon, Fairplay, Fort Collins, Trinidad, Canon City, and Saguache.</a:t>
            </a:r>
          </a:p>
          <a:p>
            <a:endParaRPr lang="en-US" sz="2400" dirty="0">
              <a:latin typeface="Garamond" panose="02020404030301010803" pitchFamily="18" charset="0"/>
            </a:endParaRPr>
          </a:p>
          <a:p>
            <a:r>
              <a:rPr lang="en-US" sz="2400" dirty="0">
                <a:latin typeface="Garamond" panose="02020404030301010803" pitchFamily="18" charset="0"/>
              </a:rPr>
              <a:t>Barnstorming in </a:t>
            </a:r>
            <a:r>
              <a:rPr lang="en-US" sz="2400" b="1" dirty="0">
                <a:latin typeface="Garamond" panose="02020404030301010803" pitchFamily="18" charset="0"/>
              </a:rPr>
              <a:t>1870’s</a:t>
            </a:r>
            <a:r>
              <a:rPr lang="en-US" sz="2400" dirty="0">
                <a:latin typeface="Garamond" panose="02020404030301010803" pitchFamily="18" charset="0"/>
              </a:rPr>
              <a:t> – Cap Anson and Al Spaulding played in Denver and Colorado Springs.</a:t>
            </a:r>
          </a:p>
        </p:txBody>
      </p:sp>
      <p:sp>
        <p:nvSpPr>
          <p:cNvPr id="12" name="TextBox 11">
            <a:extLst>
              <a:ext uri="{FF2B5EF4-FFF2-40B4-BE49-F238E27FC236}">
                <a16:creationId xmlns:a16="http://schemas.microsoft.com/office/drawing/2014/main" id="{01024E84-9AF4-4BB4-D916-2D31FDFBDE87}"/>
              </a:ext>
            </a:extLst>
          </p:cNvPr>
          <p:cNvSpPr txBox="1"/>
          <p:nvPr/>
        </p:nvSpPr>
        <p:spPr>
          <a:xfrm>
            <a:off x="2653076" y="485804"/>
            <a:ext cx="7700207" cy="369332"/>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COLORADO BASEBALL HISTORY BEGINNINGS</a:t>
            </a:r>
          </a:p>
        </p:txBody>
      </p:sp>
    </p:spTree>
    <p:extLst>
      <p:ext uri="{BB962C8B-B14F-4D97-AF65-F5344CB8AC3E}">
        <p14:creationId xmlns:p14="http://schemas.microsoft.com/office/powerpoint/2010/main" val="3713950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C2133-E2EA-0B87-0ED6-4BFA14C59614}"/>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5FF5F2D3-631A-EDD7-0057-171A5E6522AC}"/>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72EB7627-F3CE-39C6-2599-32D95CC577A1}"/>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51AEAFAE-3764-C46B-EFBB-541AD149731A}"/>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3B61353B-F8C8-2352-E454-CC38B3D56D91}"/>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72E088E7-A5B0-2385-0209-D77D19B75E3F}"/>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71785034-B122-7473-BD0B-DA667FB34E51}"/>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62C32AC9-5385-A2FE-404E-3F88DA4430BB}"/>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pic>
          <p:nvPicPr>
            <p:cNvPr id="558" name="Picture 557">
              <a:extLst>
                <a:ext uri="{FF2B5EF4-FFF2-40B4-BE49-F238E27FC236}">
                  <a16:creationId xmlns:a16="http://schemas.microsoft.com/office/drawing/2014/main" id="{A9CD5448-D5BD-33CF-82AE-B0B3D057130E}"/>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CA86E785-B52F-9EF2-AF7C-DA2DC10736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pic>
        <p:nvPicPr>
          <p:cNvPr id="3" name="Picture 2">
            <a:extLst>
              <a:ext uri="{FF2B5EF4-FFF2-40B4-BE49-F238E27FC236}">
                <a16:creationId xmlns:a16="http://schemas.microsoft.com/office/drawing/2014/main" id="{B3358F53-0DC5-194C-07DA-CB7F9C5E6B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821" y="1216954"/>
            <a:ext cx="11413067" cy="5444067"/>
          </a:xfrm>
          <a:prstGeom prst="rect">
            <a:avLst/>
          </a:prstGeom>
        </p:spPr>
      </p:pic>
      <p:sp>
        <p:nvSpPr>
          <p:cNvPr id="4" name="TextBox 3">
            <a:extLst>
              <a:ext uri="{FF2B5EF4-FFF2-40B4-BE49-F238E27FC236}">
                <a16:creationId xmlns:a16="http://schemas.microsoft.com/office/drawing/2014/main" id="{90D85243-9AF8-DEFD-798B-F312E2013683}"/>
              </a:ext>
            </a:extLst>
          </p:cNvPr>
          <p:cNvSpPr txBox="1"/>
          <p:nvPr/>
        </p:nvSpPr>
        <p:spPr>
          <a:xfrm>
            <a:off x="1106309" y="1563490"/>
            <a:ext cx="9968089" cy="4708981"/>
          </a:xfrm>
          <a:prstGeom prst="rect">
            <a:avLst/>
          </a:prstGeom>
          <a:noFill/>
        </p:spPr>
        <p:txBody>
          <a:bodyPr wrap="square" rtlCol="0">
            <a:spAutoFit/>
          </a:bodyPr>
          <a:lstStyle/>
          <a:p>
            <a:r>
              <a:rPr lang="en-US" sz="2000" b="1" dirty="0">
                <a:latin typeface="Garamond" panose="02020404030301010803" pitchFamily="18" charset="0"/>
              </a:rPr>
              <a:t>1885: </a:t>
            </a:r>
            <a:r>
              <a:rPr lang="en-US" sz="2000" dirty="0">
                <a:latin typeface="Garamond" panose="02020404030301010803" pitchFamily="18" charset="0"/>
              </a:rPr>
              <a:t>Colorado State League formed as a professional, unaffiliated circuit of three cities: Denver, Pueblo, and Leadville. Denver plays in its newly constructed Larimer Street Grounds. </a:t>
            </a:r>
          </a:p>
          <a:p>
            <a:endParaRPr lang="en-US" sz="2000" dirty="0">
              <a:latin typeface="Garamond" panose="02020404030301010803" pitchFamily="18" charset="0"/>
            </a:endParaRPr>
          </a:p>
          <a:p>
            <a:r>
              <a:rPr lang="en-US" sz="2000" b="1" dirty="0">
                <a:latin typeface="Garamond" panose="02020404030301010803" pitchFamily="18" charset="0"/>
              </a:rPr>
              <a:t>1886: </a:t>
            </a:r>
            <a:r>
              <a:rPr lang="en-US" sz="2000" dirty="0">
                <a:latin typeface="Garamond" panose="02020404030301010803" pitchFamily="18" charset="0"/>
              </a:rPr>
              <a:t>Denver joined the Western League, capturing the pennant and commencing a long if interrupted history with the circuit, sometimes called the Western Association. Leadville finished third.</a:t>
            </a:r>
          </a:p>
          <a:p>
            <a:endParaRPr lang="en-US" sz="2000" dirty="0">
              <a:latin typeface="Garamond" panose="02020404030301010803" pitchFamily="18" charset="0"/>
            </a:endParaRPr>
          </a:p>
          <a:p>
            <a:r>
              <a:rPr lang="en-US" sz="2000" b="1" dirty="0">
                <a:latin typeface="Garamond" panose="02020404030301010803" pitchFamily="18" charset="0"/>
              </a:rPr>
              <a:t>1887: </a:t>
            </a:r>
            <a:r>
              <a:rPr lang="en-US" sz="2000" dirty="0">
                <a:latin typeface="Garamond" panose="02020404030301010803" pitchFamily="18" charset="0"/>
              </a:rPr>
              <a:t>Denver stays in the Western League, but Leadville does not. Major league clubs began to play exhibitions in Denver, with Chicago coming to town in 1886 and the Phillies in this year.</a:t>
            </a:r>
          </a:p>
          <a:p>
            <a:endParaRPr lang="en-US" sz="2000" dirty="0">
              <a:latin typeface="Garamond" panose="02020404030301010803" pitchFamily="18" charset="0"/>
            </a:endParaRPr>
          </a:p>
          <a:p>
            <a:r>
              <a:rPr lang="en-US" sz="2000" b="1" dirty="0">
                <a:latin typeface="Garamond" panose="02020404030301010803" pitchFamily="18" charset="0"/>
              </a:rPr>
              <a:t>1888: </a:t>
            </a:r>
            <a:r>
              <a:rPr lang="en-US" sz="2000" dirty="0">
                <a:latin typeface="Garamond" panose="02020404030301010803" pitchFamily="18" charset="0"/>
              </a:rPr>
              <a:t>On October 20, Albert Spalding’s World Tourists (the Chicago and All-America clubs) departed Chicago by rail for San Francisco, where they would commence their sea journey. Along the way, they played exhibition games in Denver and Colorado Springs. The first game in the state featuring only current major-league players took place in Denver on Oct 27, with the Chicago’s defeating the All Americas before a crowd of 7,500.</a:t>
            </a:r>
          </a:p>
        </p:txBody>
      </p:sp>
      <p:sp>
        <p:nvSpPr>
          <p:cNvPr id="12" name="TextBox 11">
            <a:extLst>
              <a:ext uri="{FF2B5EF4-FFF2-40B4-BE49-F238E27FC236}">
                <a16:creationId xmlns:a16="http://schemas.microsoft.com/office/drawing/2014/main" id="{5A635277-BA2A-1B20-3C88-185690872CFE}"/>
              </a:ext>
            </a:extLst>
          </p:cNvPr>
          <p:cNvSpPr txBox="1"/>
          <p:nvPr/>
        </p:nvSpPr>
        <p:spPr>
          <a:xfrm>
            <a:off x="2653076" y="485804"/>
            <a:ext cx="7700207" cy="369332"/>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COLORADO BASEBALL HISTORY BEGINNINGS</a:t>
            </a:r>
          </a:p>
        </p:txBody>
      </p:sp>
    </p:spTree>
    <p:extLst>
      <p:ext uri="{BB962C8B-B14F-4D97-AF65-F5344CB8AC3E}">
        <p14:creationId xmlns:p14="http://schemas.microsoft.com/office/powerpoint/2010/main" val="3950167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B770F-6FD9-B700-8425-063084456FA5}"/>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8FC282C9-F4EB-D080-1E51-4B30DE21B83D}"/>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88E140F8-1AE6-43CE-9B23-A7BF79A2D147}"/>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1203790F-8B33-5208-C96C-188A318AE007}"/>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091234A6-028E-2C27-19B4-9DEBA5136881}"/>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D8794164-4F72-136B-3025-D9D30657CE91}"/>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DB4F1F7F-C950-7CBF-6812-73D3C819E1BA}"/>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63451DDB-EAC2-A89D-0BEC-1AB3057ACB18}"/>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929AC58F-B9EB-FF92-B102-6931AC959460}"/>
                </a:ext>
              </a:extLst>
            </p:cNvPr>
            <p:cNvSpPr txBox="1"/>
            <p:nvPr/>
          </p:nvSpPr>
          <p:spPr>
            <a:xfrm>
              <a:off x="6736786" y="2691112"/>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EARLY COLORADO MAJOR LEAGUE PLAYERS</a:t>
              </a:r>
            </a:p>
          </p:txBody>
        </p:sp>
        <p:pic>
          <p:nvPicPr>
            <p:cNvPr id="558" name="Picture 557">
              <a:extLst>
                <a:ext uri="{FF2B5EF4-FFF2-40B4-BE49-F238E27FC236}">
                  <a16:creationId xmlns:a16="http://schemas.microsoft.com/office/drawing/2014/main" id="{D3EC4F29-8FFE-F9ED-64BB-C313D68F47C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0DE3202C-E19A-72D7-CDDF-0C6BA24144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pic>
        <p:nvPicPr>
          <p:cNvPr id="3" name="Picture 2">
            <a:extLst>
              <a:ext uri="{FF2B5EF4-FFF2-40B4-BE49-F238E27FC236}">
                <a16:creationId xmlns:a16="http://schemas.microsoft.com/office/drawing/2014/main" id="{6B03FEC4-A85D-464B-E01B-2EE3441334A9}"/>
              </a:ext>
            </a:extLst>
          </p:cNvPr>
          <p:cNvPicPr>
            <a:picLocks noChangeAspect="1"/>
          </p:cNvPicPr>
          <p:nvPr/>
        </p:nvPicPr>
        <p:blipFill>
          <a:blip r:embed="rId5"/>
          <a:stretch>
            <a:fillRect/>
          </a:stretch>
        </p:blipFill>
        <p:spPr>
          <a:xfrm>
            <a:off x="149717" y="1294857"/>
            <a:ext cx="1624085" cy="2080376"/>
          </a:xfrm>
          <a:prstGeom prst="rect">
            <a:avLst/>
          </a:prstGeom>
          <a:ln>
            <a:noFill/>
          </a:ln>
          <a:effectLst>
            <a:outerShdw blurRad="190500" algn="tl" rotWithShape="0">
              <a:srgbClr val="000000">
                <a:alpha val="70000"/>
              </a:srgbClr>
            </a:outerShdw>
          </a:effectLst>
        </p:spPr>
      </p:pic>
      <p:sp>
        <p:nvSpPr>
          <p:cNvPr id="17" name="TextBox 16">
            <a:extLst>
              <a:ext uri="{FF2B5EF4-FFF2-40B4-BE49-F238E27FC236}">
                <a16:creationId xmlns:a16="http://schemas.microsoft.com/office/drawing/2014/main" id="{B2BAA607-4284-B4B7-AB44-957E1DED1EAF}"/>
              </a:ext>
            </a:extLst>
          </p:cNvPr>
          <p:cNvSpPr txBox="1"/>
          <p:nvPr/>
        </p:nvSpPr>
        <p:spPr>
          <a:xfrm>
            <a:off x="1773802" y="1674040"/>
            <a:ext cx="9558073" cy="369332"/>
          </a:xfrm>
          <a:prstGeom prst="rect">
            <a:avLst/>
          </a:prstGeom>
          <a:noFill/>
        </p:spPr>
        <p:txBody>
          <a:bodyPr wrap="square" rtlCol="0">
            <a:spAutoFit/>
          </a:bodyPr>
          <a:lstStyle/>
          <a:p>
            <a:pPr algn="ctr"/>
            <a:r>
              <a:rPr lang="en-US" dirty="0">
                <a:solidFill>
                  <a:srgbClr val="A6488B"/>
                </a:solidFill>
                <a:latin typeface="Amasis MT Pro Black" panose="020F0502020204030204" pitchFamily="18" charset="0"/>
              </a:rPr>
              <a:t>FRANK MARTIN </a:t>
            </a:r>
            <a:r>
              <a:rPr lang="en-US" dirty="0">
                <a:latin typeface="Amasis MT Pro Black" panose="020F0502020204030204" pitchFamily="18" charset="0"/>
              </a:rPr>
              <a:t>- (1897-1899) - DENVER</a:t>
            </a:r>
          </a:p>
        </p:txBody>
      </p:sp>
      <p:pic>
        <p:nvPicPr>
          <p:cNvPr id="4" name="Picture 3">
            <a:extLst>
              <a:ext uri="{FF2B5EF4-FFF2-40B4-BE49-F238E27FC236}">
                <a16:creationId xmlns:a16="http://schemas.microsoft.com/office/drawing/2014/main" id="{2CA8DBC8-50EF-3DC0-9F77-2D0D4392526F}"/>
              </a:ext>
            </a:extLst>
          </p:cNvPr>
          <p:cNvPicPr>
            <a:picLocks noChangeAspect="1"/>
          </p:cNvPicPr>
          <p:nvPr/>
        </p:nvPicPr>
        <p:blipFill>
          <a:blip r:embed="rId6"/>
          <a:stretch>
            <a:fillRect/>
          </a:stretch>
        </p:blipFill>
        <p:spPr>
          <a:xfrm>
            <a:off x="10488333" y="4054517"/>
            <a:ext cx="1458243" cy="20848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FB8FB652-781D-7491-431B-2203F55795C7}"/>
              </a:ext>
            </a:extLst>
          </p:cNvPr>
          <p:cNvSpPr txBox="1"/>
          <p:nvPr/>
        </p:nvSpPr>
        <p:spPr>
          <a:xfrm>
            <a:off x="650044" y="4625229"/>
            <a:ext cx="9558073" cy="369332"/>
          </a:xfrm>
          <a:prstGeom prst="rect">
            <a:avLst/>
          </a:prstGeom>
          <a:noFill/>
        </p:spPr>
        <p:txBody>
          <a:bodyPr wrap="square" rtlCol="0">
            <a:spAutoFit/>
          </a:bodyPr>
          <a:lstStyle/>
          <a:p>
            <a:pPr algn="ctr"/>
            <a:r>
              <a:rPr lang="en-US" dirty="0">
                <a:solidFill>
                  <a:srgbClr val="A6488B"/>
                </a:solidFill>
                <a:latin typeface="Amasis MT Pro Black" panose="020F0502020204030204" pitchFamily="18" charset="0"/>
              </a:rPr>
              <a:t>JACK BRENNAN </a:t>
            </a:r>
            <a:r>
              <a:rPr lang="en-US" dirty="0">
                <a:latin typeface="Amasis MT Pro Black" panose="020F0502020204030204" pitchFamily="18" charset="0"/>
              </a:rPr>
              <a:t>- (1884-1890) – FRUITA MONUMENT HS</a:t>
            </a:r>
          </a:p>
        </p:txBody>
      </p:sp>
      <p:pic>
        <p:nvPicPr>
          <p:cNvPr id="9" name="Picture 8">
            <a:extLst>
              <a:ext uri="{FF2B5EF4-FFF2-40B4-BE49-F238E27FC236}">
                <a16:creationId xmlns:a16="http://schemas.microsoft.com/office/drawing/2014/main" id="{BCEFE302-1F01-A081-A02B-43E939188F42}"/>
              </a:ext>
            </a:extLst>
          </p:cNvPr>
          <p:cNvPicPr>
            <a:picLocks noChangeAspect="1"/>
          </p:cNvPicPr>
          <p:nvPr/>
        </p:nvPicPr>
        <p:blipFill>
          <a:blip r:embed="rId7"/>
          <a:stretch>
            <a:fillRect/>
          </a:stretch>
        </p:blipFill>
        <p:spPr>
          <a:xfrm>
            <a:off x="149717" y="5311422"/>
            <a:ext cx="10058400" cy="56170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48EB2D51-7FEE-E1C2-71E4-D8D957B0A07E}"/>
              </a:ext>
            </a:extLst>
          </p:cNvPr>
          <p:cNvPicPr>
            <a:picLocks noChangeAspect="1"/>
          </p:cNvPicPr>
          <p:nvPr/>
        </p:nvPicPr>
        <p:blipFill>
          <a:blip r:embed="rId8"/>
          <a:stretch>
            <a:fillRect/>
          </a:stretch>
        </p:blipFill>
        <p:spPr>
          <a:xfrm>
            <a:off x="1983883" y="2385054"/>
            <a:ext cx="10058400" cy="61262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57988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13119-05EC-8C8B-ED31-749509EF78EF}"/>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5C6ADAC1-F434-2E02-B508-93A04BF07FF7}"/>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413C9AD3-0D62-C753-8806-3CB0862C9D1A}"/>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174AB5D3-CB4D-6A12-7B29-C6A64E76BC99}"/>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3E38370C-0584-895B-217D-6A989F6193A3}"/>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21B3D144-FB9C-B4E0-A31E-FCA4458B9D2B}"/>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0610D90B-FB04-D190-D08A-7A198EF4EDA5}"/>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D4D0A7BC-B62E-489D-A493-16EC38C8542B}"/>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85EDDBE7-CC18-6B92-9271-26364BD90411}"/>
                </a:ext>
              </a:extLst>
            </p:cNvPr>
            <p:cNvSpPr txBox="1"/>
            <p:nvPr/>
          </p:nvSpPr>
          <p:spPr>
            <a:xfrm>
              <a:off x="6736786" y="2691112"/>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EARLY COLORADO MAJOR LEAGUE PLAYERS</a:t>
              </a:r>
            </a:p>
          </p:txBody>
        </p:sp>
        <p:pic>
          <p:nvPicPr>
            <p:cNvPr id="558" name="Picture 557">
              <a:extLst>
                <a:ext uri="{FF2B5EF4-FFF2-40B4-BE49-F238E27FC236}">
                  <a16:creationId xmlns:a16="http://schemas.microsoft.com/office/drawing/2014/main" id="{740D6EBC-4871-DFD1-28A8-70CE4D0DD130}"/>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32049A85-EEFD-D00E-5609-86B21E8DEF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pic>
        <p:nvPicPr>
          <p:cNvPr id="10" name="Picture 9">
            <a:extLst>
              <a:ext uri="{FF2B5EF4-FFF2-40B4-BE49-F238E27FC236}">
                <a16:creationId xmlns:a16="http://schemas.microsoft.com/office/drawing/2014/main" id="{AF5B5AEF-040C-1C9D-4C13-28BE33BC68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40373" y="1594162"/>
            <a:ext cx="1303968" cy="208483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B9FCF617-8510-2226-BC07-9649F762DA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6975" y="2588934"/>
            <a:ext cx="9652000" cy="57452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72A3E5CE-B177-5D87-71FE-CACD3F2CE0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0571" y="4100387"/>
            <a:ext cx="1307592" cy="167489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Picture 15">
            <a:extLst>
              <a:ext uri="{FF2B5EF4-FFF2-40B4-BE49-F238E27FC236}">
                <a16:creationId xmlns:a16="http://schemas.microsoft.com/office/drawing/2014/main" id="{ED5911D9-F9C5-0EBC-D1E6-F0CEC20F6E8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55502" y="5159809"/>
            <a:ext cx="9724660" cy="55992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8" name="TextBox 17">
            <a:extLst>
              <a:ext uri="{FF2B5EF4-FFF2-40B4-BE49-F238E27FC236}">
                <a16:creationId xmlns:a16="http://schemas.microsoft.com/office/drawing/2014/main" id="{F8D40248-7E22-E6A1-AEFB-AE911D49E316}"/>
              </a:ext>
            </a:extLst>
          </p:cNvPr>
          <p:cNvSpPr txBox="1"/>
          <p:nvPr/>
        </p:nvSpPr>
        <p:spPr>
          <a:xfrm>
            <a:off x="2280356" y="1979368"/>
            <a:ext cx="6852356" cy="369332"/>
          </a:xfrm>
          <a:prstGeom prst="rect">
            <a:avLst/>
          </a:prstGeom>
          <a:noFill/>
        </p:spPr>
        <p:txBody>
          <a:bodyPr wrap="square" rtlCol="0">
            <a:spAutoFit/>
          </a:bodyPr>
          <a:lstStyle/>
          <a:p>
            <a:pPr algn="ctr"/>
            <a:r>
              <a:rPr lang="en-US" dirty="0">
                <a:solidFill>
                  <a:srgbClr val="A6488B"/>
                </a:solidFill>
                <a:latin typeface="Amasis MT Pro Black" panose="02040A04050005020304" pitchFamily="18" charset="0"/>
              </a:rPr>
              <a:t>ALBERT “COWBOY” JONES </a:t>
            </a:r>
            <a:r>
              <a:rPr lang="en-US" dirty="0">
                <a:latin typeface="Amasis MT Pro Black" panose="02040A04050005020304" pitchFamily="18" charset="0"/>
              </a:rPr>
              <a:t>- (1898-1901) - GOLDEN</a:t>
            </a:r>
          </a:p>
        </p:txBody>
      </p:sp>
      <p:sp>
        <p:nvSpPr>
          <p:cNvPr id="19" name="TextBox 18">
            <a:extLst>
              <a:ext uri="{FF2B5EF4-FFF2-40B4-BE49-F238E27FC236}">
                <a16:creationId xmlns:a16="http://schemas.microsoft.com/office/drawing/2014/main" id="{2C8656B3-1A5B-C682-2732-669CE73D3FA3}"/>
              </a:ext>
            </a:extLst>
          </p:cNvPr>
          <p:cNvSpPr txBox="1"/>
          <p:nvPr/>
        </p:nvSpPr>
        <p:spPr>
          <a:xfrm>
            <a:off x="2155503" y="4568502"/>
            <a:ext cx="9430572" cy="369332"/>
          </a:xfrm>
          <a:prstGeom prst="rect">
            <a:avLst/>
          </a:prstGeom>
          <a:noFill/>
        </p:spPr>
        <p:txBody>
          <a:bodyPr wrap="square" rtlCol="0">
            <a:spAutoFit/>
          </a:bodyPr>
          <a:lstStyle/>
          <a:p>
            <a:pPr algn="ctr"/>
            <a:r>
              <a:rPr lang="en-US" dirty="0">
                <a:solidFill>
                  <a:srgbClr val="A6488B"/>
                </a:solidFill>
                <a:latin typeface="Amasis MT Pro Black" panose="02040A04050005020304" pitchFamily="18" charset="0"/>
              </a:rPr>
              <a:t>RALPH GLAZE - </a:t>
            </a:r>
            <a:r>
              <a:rPr lang="en-US" dirty="0">
                <a:latin typeface="Amasis MT Pro Black" panose="02040A04050005020304" pitchFamily="18" charset="0"/>
              </a:rPr>
              <a:t>(1906-1908) – STATE PREPATORY HS, BOULDER</a:t>
            </a:r>
          </a:p>
        </p:txBody>
      </p:sp>
    </p:spTree>
    <p:extLst>
      <p:ext uri="{BB962C8B-B14F-4D97-AF65-F5344CB8AC3E}">
        <p14:creationId xmlns:p14="http://schemas.microsoft.com/office/powerpoint/2010/main" val="2209256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3C219-B4ED-2BB5-8E75-4F2BBD607642}"/>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F5548CD7-87E8-957A-A021-324DA87575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4002" y="1171799"/>
            <a:ext cx="7801216" cy="1638538"/>
          </a:xfrm>
          <a:prstGeom prst="rect">
            <a:avLst/>
          </a:prstGeom>
        </p:spPr>
      </p:pic>
      <p:grpSp>
        <p:nvGrpSpPr>
          <p:cNvPr id="559" name="Group 558">
            <a:extLst>
              <a:ext uri="{FF2B5EF4-FFF2-40B4-BE49-F238E27FC236}">
                <a16:creationId xmlns:a16="http://schemas.microsoft.com/office/drawing/2014/main" id="{94968621-4802-DC9B-EE2E-58FDA669DA5A}"/>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01337939-60B7-40A0-F22F-23B0B0DFD0EA}"/>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9AC6C263-3534-6360-9B9F-DB970D9E7D21}"/>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4AE8D723-D898-CBFE-5337-8FB4B6A678DD}"/>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D7729BA1-0C5C-2C49-CACA-AA917AC9EECE}"/>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52817FF7-2348-2ADB-166D-6B366AC56CF3}"/>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84C480AD-11A6-44AD-114B-82102633D396}"/>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BDA78179-A64F-E8FA-98C2-722F0226E091}"/>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rPr>
                <a:t>COLORADO NATIVE HALL OF FAMERS</a:t>
              </a:r>
            </a:p>
          </p:txBody>
        </p:sp>
        <p:pic>
          <p:nvPicPr>
            <p:cNvPr id="558" name="Picture 557">
              <a:extLst>
                <a:ext uri="{FF2B5EF4-FFF2-40B4-BE49-F238E27FC236}">
                  <a16:creationId xmlns:a16="http://schemas.microsoft.com/office/drawing/2014/main" id="{05EAB7ED-9E00-D4AD-288E-A067EFCCC0F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69B97B95-68F5-B4B5-2497-6AE4039228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pic>
        <p:nvPicPr>
          <p:cNvPr id="3" name="Picture 2">
            <a:extLst>
              <a:ext uri="{FF2B5EF4-FFF2-40B4-BE49-F238E27FC236}">
                <a16:creationId xmlns:a16="http://schemas.microsoft.com/office/drawing/2014/main" id="{5CC4A60E-2A39-2F3C-F02E-D72CFC04B4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6782" y="1528190"/>
            <a:ext cx="3038798" cy="227616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Picture 7">
            <a:extLst>
              <a:ext uri="{FF2B5EF4-FFF2-40B4-BE49-F238E27FC236}">
                <a16:creationId xmlns:a16="http://schemas.microsoft.com/office/drawing/2014/main" id="{CFB84CC3-CE9F-BCB1-8B73-349837B8FD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77031" y="3818878"/>
            <a:ext cx="2008187" cy="289952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Picture 3">
            <a:extLst>
              <a:ext uri="{FF2B5EF4-FFF2-40B4-BE49-F238E27FC236}">
                <a16:creationId xmlns:a16="http://schemas.microsoft.com/office/drawing/2014/main" id="{B339D7D4-E8D6-AB72-927B-35928B112892}"/>
              </a:ext>
            </a:extLst>
          </p:cNvPr>
          <p:cNvPicPr>
            <a:picLocks noChangeAspect="1"/>
          </p:cNvPicPr>
          <p:nvPr/>
        </p:nvPicPr>
        <p:blipFill>
          <a:blip r:embed="rId8"/>
          <a:stretch>
            <a:fillRect/>
          </a:stretch>
        </p:blipFill>
        <p:spPr>
          <a:xfrm>
            <a:off x="1103010" y="6142140"/>
            <a:ext cx="7744771" cy="4717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EA03A7D2-9D90-F3E2-AAF9-60FDC7662F47}"/>
              </a:ext>
            </a:extLst>
          </p:cNvPr>
          <p:cNvPicPr>
            <a:picLocks noChangeAspect="1"/>
          </p:cNvPicPr>
          <p:nvPr/>
        </p:nvPicPr>
        <p:blipFill>
          <a:blip r:embed="rId9"/>
          <a:stretch>
            <a:fillRect/>
          </a:stretch>
        </p:blipFill>
        <p:spPr>
          <a:xfrm>
            <a:off x="3989658" y="2914943"/>
            <a:ext cx="7806849" cy="4754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Box 12">
            <a:extLst>
              <a:ext uri="{FF2B5EF4-FFF2-40B4-BE49-F238E27FC236}">
                <a16:creationId xmlns:a16="http://schemas.microsoft.com/office/drawing/2014/main" id="{6CF3CE46-D882-4C00-9FA8-ED971BECF6CE}"/>
              </a:ext>
            </a:extLst>
          </p:cNvPr>
          <p:cNvSpPr txBox="1"/>
          <p:nvPr/>
        </p:nvSpPr>
        <p:spPr>
          <a:xfrm>
            <a:off x="4334933" y="1449167"/>
            <a:ext cx="6660445" cy="1200329"/>
          </a:xfrm>
          <a:prstGeom prst="rect">
            <a:avLst/>
          </a:prstGeom>
          <a:noFill/>
        </p:spPr>
        <p:txBody>
          <a:bodyPr wrap="square" rtlCol="0">
            <a:spAutoFit/>
          </a:bodyPr>
          <a:lstStyle/>
          <a:p>
            <a:pPr algn="ctr"/>
            <a:r>
              <a:rPr lang="en-US" b="1" dirty="0">
                <a:latin typeface="Garamond" panose="02020404030301010803" pitchFamily="18" charset="0"/>
              </a:rPr>
              <a:t>ROY HALLADAY  (1998-2013) – ARVADA WEST H.S.</a:t>
            </a:r>
          </a:p>
          <a:p>
            <a:pPr algn="ctr"/>
            <a:r>
              <a:rPr lang="en-US" dirty="0">
                <a:latin typeface="Garamond" panose="02020404030301010803" pitchFamily="18" charset="0"/>
              </a:rPr>
              <a:t>8X ALL-STAR, 2X CY YOUNG AWARD WINNER, 2 NO-HITTERS</a:t>
            </a:r>
          </a:p>
          <a:p>
            <a:pPr algn="ctr"/>
            <a:r>
              <a:rPr lang="en-US" dirty="0">
                <a:latin typeface="Garamond" panose="02020404030301010803" pitchFamily="18" charset="0"/>
              </a:rPr>
              <a:t>ELECTED TO HALL of FAME IN 2019</a:t>
            </a:r>
          </a:p>
          <a:p>
            <a:endParaRPr lang="en-US" dirty="0">
              <a:latin typeface="Garamond" panose="02020404030301010803" pitchFamily="18" charset="0"/>
            </a:endParaRPr>
          </a:p>
        </p:txBody>
      </p:sp>
      <p:pic>
        <p:nvPicPr>
          <p:cNvPr id="14" name="Picture 13">
            <a:extLst>
              <a:ext uri="{FF2B5EF4-FFF2-40B4-BE49-F238E27FC236}">
                <a16:creationId xmlns:a16="http://schemas.microsoft.com/office/drawing/2014/main" id="{4A16590F-3226-C059-DF5E-1A709B3177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478" y="4359058"/>
            <a:ext cx="7450666" cy="1638538"/>
          </a:xfrm>
          <a:prstGeom prst="rect">
            <a:avLst/>
          </a:prstGeom>
        </p:spPr>
      </p:pic>
      <p:sp>
        <p:nvSpPr>
          <p:cNvPr id="15" name="TextBox 14">
            <a:extLst>
              <a:ext uri="{FF2B5EF4-FFF2-40B4-BE49-F238E27FC236}">
                <a16:creationId xmlns:a16="http://schemas.microsoft.com/office/drawing/2014/main" id="{0CE6CB24-DB99-FDEE-7B22-07A25DC7D02C}"/>
              </a:ext>
            </a:extLst>
          </p:cNvPr>
          <p:cNvSpPr txBox="1"/>
          <p:nvPr/>
        </p:nvSpPr>
        <p:spPr>
          <a:xfrm>
            <a:off x="1707309" y="4636426"/>
            <a:ext cx="6578733" cy="1200329"/>
          </a:xfrm>
          <a:prstGeom prst="rect">
            <a:avLst/>
          </a:prstGeom>
          <a:noFill/>
        </p:spPr>
        <p:txBody>
          <a:bodyPr wrap="square" rtlCol="0">
            <a:spAutoFit/>
          </a:bodyPr>
          <a:lstStyle/>
          <a:p>
            <a:pPr algn="ctr"/>
            <a:r>
              <a:rPr lang="en-US" b="1" dirty="0">
                <a:latin typeface="Garamond" panose="02020404030301010803" pitchFamily="18" charset="0"/>
              </a:rPr>
              <a:t>RICH “GOOSE” GOSSAGE – CO SPRINGS (1972-94)</a:t>
            </a:r>
          </a:p>
          <a:p>
            <a:pPr algn="ctr"/>
            <a:r>
              <a:rPr lang="en-US" dirty="0">
                <a:latin typeface="Garamond" panose="02020404030301010803" pitchFamily="18" charset="0"/>
              </a:rPr>
              <a:t>9X ALL-STAR, 310 CAREER SAVES, 3 WORLD SERIES</a:t>
            </a:r>
          </a:p>
          <a:p>
            <a:pPr algn="ctr"/>
            <a:r>
              <a:rPr lang="en-US" dirty="0">
                <a:latin typeface="Garamond" panose="02020404030301010803" pitchFamily="18" charset="0"/>
              </a:rPr>
              <a:t>ELECTED TO HALL of FAME IN 2008</a:t>
            </a:r>
          </a:p>
          <a:p>
            <a:endParaRPr lang="en-US" dirty="0"/>
          </a:p>
        </p:txBody>
      </p:sp>
    </p:spTree>
    <p:extLst>
      <p:ext uri="{BB962C8B-B14F-4D97-AF65-F5344CB8AC3E}">
        <p14:creationId xmlns:p14="http://schemas.microsoft.com/office/powerpoint/2010/main" val="3871323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11241-F261-ECA7-BB14-2C556EFB6CC3}"/>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3E93A3FE-9AE4-D310-961C-D0CC5AC742D0}"/>
              </a:ext>
            </a:extLst>
          </p:cNvPr>
          <p:cNvGrpSpPr/>
          <p:nvPr/>
        </p:nvGrpSpPr>
        <p:grpSpPr>
          <a:xfrm>
            <a:off x="771934" y="0"/>
            <a:ext cx="10648131" cy="2901244"/>
            <a:chOff x="4979924" y="2122738"/>
            <a:chExt cx="10648131" cy="3696149"/>
          </a:xfrm>
        </p:grpSpPr>
        <p:grpSp>
          <p:nvGrpSpPr>
            <p:cNvPr id="548" name="Group 547">
              <a:extLst>
                <a:ext uri="{FF2B5EF4-FFF2-40B4-BE49-F238E27FC236}">
                  <a16:creationId xmlns:a16="http://schemas.microsoft.com/office/drawing/2014/main" id="{1A949087-0464-D115-2081-D16BB2A2D4D2}"/>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B3571570-3780-2988-8FDB-45DFD8A98F40}"/>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9E39886C-FEBA-A9A8-1A4D-BDB039C95E8E}"/>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B5A43071-4ED9-1E83-141B-E10EFD48B45C}"/>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3F4031D6-00C6-C3B7-7C5C-C67528E7E092}"/>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1B7EBC37-7D24-582A-5722-138083FD7EC5}"/>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4FEA895A-AF59-EBC8-2C15-BC38322C00E8}"/>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RON HERBEL -   BRIGHTON HIGH SCHOOL</a:t>
              </a:r>
            </a:p>
          </p:txBody>
        </p:sp>
        <p:pic>
          <p:nvPicPr>
            <p:cNvPr id="558" name="Picture 557">
              <a:extLst>
                <a:ext uri="{FF2B5EF4-FFF2-40B4-BE49-F238E27FC236}">
                  <a16:creationId xmlns:a16="http://schemas.microsoft.com/office/drawing/2014/main" id="{703624EA-7D06-C1F1-D59A-FC6349C2FBE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39B971BE-9C0F-BFE3-65AF-1F6EB856E5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pic>
        <p:nvPicPr>
          <p:cNvPr id="7" name="Picture 6">
            <a:extLst>
              <a:ext uri="{FF2B5EF4-FFF2-40B4-BE49-F238E27FC236}">
                <a16:creationId xmlns:a16="http://schemas.microsoft.com/office/drawing/2014/main" id="{027326AC-3721-550E-B039-46D4EC910F7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2355" y="1519000"/>
            <a:ext cx="2826253" cy="39567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Picture 2">
            <a:extLst>
              <a:ext uri="{FF2B5EF4-FFF2-40B4-BE49-F238E27FC236}">
                <a16:creationId xmlns:a16="http://schemas.microsoft.com/office/drawing/2014/main" id="{7BDA02C4-9B27-2E20-18A6-57209B100F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73035" y="1417399"/>
            <a:ext cx="6840360" cy="4058356"/>
          </a:xfrm>
          <a:prstGeom prst="rect">
            <a:avLst/>
          </a:prstGeom>
        </p:spPr>
      </p:pic>
      <p:pic>
        <p:nvPicPr>
          <p:cNvPr id="6" name="Picture 5">
            <a:extLst>
              <a:ext uri="{FF2B5EF4-FFF2-40B4-BE49-F238E27FC236}">
                <a16:creationId xmlns:a16="http://schemas.microsoft.com/office/drawing/2014/main" id="{4DC88624-72C5-606D-A5E0-23D56D58D9E6}"/>
              </a:ext>
            </a:extLst>
          </p:cNvPr>
          <p:cNvPicPr>
            <a:picLocks noChangeAspect="1"/>
          </p:cNvPicPr>
          <p:nvPr/>
        </p:nvPicPr>
        <p:blipFill>
          <a:blip r:embed="rId7"/>
          <a:stretch>
            <a:fillRect/>
          </a:stretch>
        </p:blipFill>
        <p:spPr>
          <a:xfrm>
            <a:off x="632178" y="5990814"/>
            <a:ext cx="10972800" cy="6683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559C8C92-ADD9-D835-088B-A340E58B5874}"/>
              </a:ext>
            </a:extLst>
          </p:cNvPr>
          <p:cNvSpPr txBox="1"/>
          <p:nvPr/>
        </p:nvSpPr>
        <p:spPr>
          <a:xfrm>
            <a:off x="4841170" y="1896532"/>
            <a:ext cx="5904089" cy="341632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Garamond" panose="02020404030301010803" pitchFamily="18" charset="0"/>
              </a:rPr>
              <a:t>Spent nine seasons in the Major Leagues. He pitched for the San Francisco Giants from 1963-69: the San Diego Padres and New York Mets in 1970 and the Atlanta Braves in 1971.</a:t>
            </a:r>
          </a:p>
          <a:p>
            <a:pPr marL="285750" indent="-285750">
              <a:buFont typeface="Arial" panose="020B0604020202020204" pitchFamily="34" charset="0"/>
              <a:buChar char="•"/>
            </a:pPr>
            <a:endParaRPr lang="en-US" dirty="0">
              <a:latin typeface="Garamond" panose="02020404030301010803" pitchFamily="18" charset="0"/>
            </a:endParaRPr>
          </a:p>
          <a:p>
            <a:pPr marL="285750" indent="-285750">
              <a:buFont typeface="Arial" panose="020B0604020202020204" pitchFamily="34" charset="0"/>
              <a:buChar char="•"/>
            </a:pPr>
            <a:r>
              <a:rPr lang="en-US" dirty="0">
                <a:latin typeface="Garamond" panose="02020404030301010803" pitchFamily="18" charset="0"/>
              </a:rPr>
              <a:t>In 1961 with the PCL Champion Tacoma Giants, he posted a 16-5 won-lost record and had a 3.57 ERA and 114 strikeouts. </a:t>
            </a:r>
          </a:p>
          <a:p>
            <a:pPr marL="285750" indent="-285750">
              <a:buFont typeface="Arial" panose="020B0604020202020204" pitchFamily="34" charset="0"/>
              <a:buChar char="•"/>
            </a:pPr>
            <a:endParaRPr lang="en-US" dirty="0">
              <a:latin typeface="Garamond" panose="02020404030301010803" pitchFamily="18" charset="0"/>
            </a:endParaRPr>
          </a:p>
          <a:p>
            <a:pPr marL="285750" indent="-285750">
              <a:buFont typeface="Arial" panose="020B0604020202020204" pitchFamily="34" charset="0"/>
              <a:buChar char="•"/>
            </a:pPr>
            <a:r>
              <a:rPr lang="en-US" dirty="0">
                <a:latin typeface="Garamond" panose="02020404030301010803" pitchFamily="18" charset="0"/>
              </a:rPr>
              <a:t>Had six hits in 206 Major League at-bats for a .029 average, the lowest in Major League history for a player with at least 100 at-bats.</a:t>
            </a:r>
          </a:p>
          <a:p>
            <a:endParaRPr lang="en-US" dirty="0">
              <a:latin typeface="Garamond" panose="02020404030301010803" pitchFamily="18" charset="0"/>
            </a:endParaRPr>
          </a:p>
        </p:txBody>
      </p:sp>
    </p:spTree>
    <p:extLst>
      <p:ext uri="{BB962C8B-B14F-4D97-AF65-F5344CB8AC3E}">
        <p14:creationId xmlns:p14="http://schemas.microsoft.com/office/powerpoint/2010/main" val="1933187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607B8-BFB9-5DAB-A8D7-8FE163D27A62}"/>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109499C7-D817-DB1E-D17D-5CDC98CEBC07}"/>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97EC8290-9B55-7494-A75D-D03B0F259468}"/>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0BC203CA-2713-8E3B-7AB5-BAF4430470AD}"/>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CC89FFC3-DBE0-4AD9-9CF8-16CDEDCD0C72}"/>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29C1FEBC-A776-E684-3948-191F66464FEB}"/>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7827AA99-05E2-2050-BB9E-45E78E5A2A33}"/>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A1680870-9AA4-774E-2908-569D31A93710}"/>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5375748D-EA7B-E037-561D-6F2833550538}"/>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COLORADO ALL-TIME STATISTICAL LEADERS</a:t>
              </a:r>
            </a:p>
          </p:txBody>
        </p:sp>
        <p:pic>
          <p:nvPicPr>
            <p:cNvPr id="558" name="Picture 557">
              <a:extLst>
                <a:ext uri="{FF2B5EF4-FFF2-40B4-BE49-F238E27FC236}">
                  <a16:creationId xmlns:a16="http://schemas.microsoft.com/office/drawing/2014/main" id="{03D68467-AB85-FD0D-1627-3F504D68783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2642F339-252B-3D5D-1BBA-2321B09B34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sp>
        <p:nvSpPr>
          <p:cNvPr id="17" name="TextBox 16">
            <a:extLst>
              <a:ext uri="{FF2B5EF4-FFF2-40B4-BE49-F238E27FC236}">
                <a16:creationId xmlns:a16="http://schemas.microsoft.com/office/drawing/2014/main" id="{CE9D6DBC-9A80-3BDD-7A3F-5A0FA202573C}"/>
              </a:ext>
            </a:extLst>
          </p:cNvPr>
          <p:cNvSpPr txBox="1"/>
          <p:nvPr/>
        </p:nvSpPr>
        <p:spPr>
          <a:xfrm>
            <a:off x="2734607" y="1279161"/>
            <a:ext cx="9558073" cy="400110"/>
          </a:xfrm>
          <a:prstGeom prst="rect">
            <a:avLst/>
          </a:prstGeom>
          <a:noFill/>
        </p:spPr>
        <p:txBody>
          <a:bodyPr wrap="square" rtlCol="0">
            <a:spAutoFit/>
          </a:bodyPr>
          <a:lstStyle/>
          <a:p>
            <a:pPr algn="ctr"/>
            <a:r>
              <a:rPr lang="en-US" sz="2000" dirty="0">
                <a:solidFill>
                  <a:srgbClr val="A6488B"/>
                </a:solidFill>
                <a:latin typeface="Amasis MT Pro Black" panose="020F0502020204030204" pitchFamily="18" charset="0"/>
              </a:rPr>
              <a:t>CHASE HEADLEY </a:t>
            </a:r>
            <a:r>
              <a:rPr lang="en-US" sz="2000" dirty="0">
                <a:latin typeface="Amasis MT Pro Black" panose="020F0502020204030204" pitchFamily="18" charset="0"/>
              </a:rPr>
              <a:t>– FOUNTAIN, CO  -  (2007-2018)</a:t>
            </a:r>
          </a:p>
        </p:txBody>
      </p:sp>
      <p:sp>
        <p:nvSpPr>
          <p:cNvPr id="18" name="TextBox 17">
            <a:extLst>
              <a:ext uri="{FF2B5EF4-FFF2-40B4-BE49-F238E27FC236}">
                <a16:creationId xmlns:a16="http://schemas.microsoft.com/office/drawing/2014/main" id="{DF8D66BE-2BBA-336F-3D2D-22FD2576D571}"/>
              </a:ext>
            </a:extLst>
          </p:cNvPr>
          <p:cNvSpPr txBox="1"/>
          <p:nvPr/>
        </p:nvSpPr>
        <p:spPr>
          <a:xfrm>
            <a:off x="2156259" y="5338857"/>
            <a:ext cx="6852356" cy="400110"/>
          </a:xfrm>
          <a:prstGeom prst="rect">
            <a:avLst/>
          </a:prstGeom>
          <a:noFill/>
        </p:spPr>
        <p:txBody>
          <a:bodyPr wrap="square" rtlCol="0">
            <a:spAutoFit/>
          </a:bodyPr>
          <a:lstStyle/>
          <a:p>
            <a:pPr algn="ctr"/>
            <a:r>
              <a:rPr lang="en-US" sz="2000" dirty="0">
                <a:solidFill>
                  <a:srgbClr val="A6488B"/>
                </a:solidFill>
                <a:latin typeface="Amasis MT Pro Black" panose="02040A04050005020304" pitchFamily="18" charset="0"/>
              </a:rPr>
              <a:t>TOM HUGHES</a:t>
            </a:r>
            <a:r>
              <a:rPr lang="en-US" sz="2000" dirty="0">
                <a:latin typeface="Amasis MT Pro Black" panose="02040A04050005020304" pitchFamily="18" charset="0"/>
              </a:rPr>
              <a:t> – COAL CREEK, CO  -   (1906-1918)</a:t>
            </a:r>
          </a:p>
        </p:txBody>
      </p:sp>
      <p:pic>
        <p:nvPicPr>
          <p:cNvPr id="15" name="Picture 14">
            <a:extLst>
              <a:ext uri="{FF2B5EF4-FFF2-40B4-BE49-F238E27FC236}">
                <a16:creationId xmlns:a16="http://schemas.microsoft.com/office/drawing/2014/main" id="{EFEF5F82-C228-0304-A280-481212739BB2}"/>
              </a:ext>
            </a:extLst>
          </p:cNvPr>
          <p:cNvPicPr>
            <a:picLocks noChangeAspect="1"/>
          </p:cNvPicPr>
          <p:nvPr/>
        </p:nvPicPr>
        <p:blipFill>
          <a:blip r:embed="rId5"/>
          <a:stretch>
            <a:fillRect/>
          </a:stretch>
        </p:blipFill>
        <p:spPr>
          <a:xfrm>
            <a:off x="353572" y="1329400"/>
            <a:ext cx="3077004" cy="314368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1" name="Picture 20">
            <a:extLst>
              <a:ext uri="{FF2B5EF4-FFF2-40B4-BE49-F238E27FC236}">
                <a16:creationId xmlns:a16="http://schemas.microsoft.com/office/drawing/2014/main" id="{FD87CF04-6BE8-E7D8-E476-FDEC0F918581}"/>
              </a:ext>
            </a:extLst>
          </p:cNvPr>
          <p:cNvPicPr>
            <a:picLocks noChangeAspect="1"/>
          </p:cNvPicPr>
          <p:nvPr/>
        </p:nvPicPr>
        <p:blipFill>
          <a:blip r:embed="rId6"/>
          <a:stretch>
            <a:fillRect/>
          </a:stretch>
        </p:blipFill>
        <p:spPr>
          <a:xfrm>
            <a:off x="9218687" y="2588798"/>
            <a:ext cx="2619741" cy="3496163"/>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23" name="Picture 22">
            <a:extLst>
              <a:ext uri="{FF2B5EF4-FFF2-40B4-BE49-F238E27FC236}">
                <a16:creationId xmlns:a16="http://schemas.microsoft.com/office/drawing/2014/main" id="{63C1EB90-87BA-4E45-0BD9-96E60DD17831}"/>
              </a:ext>
            </a:extLst>
          </p:cNvPr>
          <p:cNvPicPr>
            <a:picLocks noChangeAspect="1"/>
          </p:cNvPicPr>
          <p:nvPr/>
        </p:nvPicPr>
        <p:blipFill>
          <a:blip r:embed="rId7"/>
          <a:stretch>
            <a:fillRect/>
          </a:stretch>
        </p:blipFill>
        <p:spPr>
          <a:xfrm>
            <a:off x="3625497" y="1845172"/>
            <a:ext cx="8272633" cy="4566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5" name="Picture 24">
            <a:extLst>
              <a:ext uri="{FF2B5EF4-FFF2-40B4-BE49-F238E27FC236}">
                <a16:creationId xmlns:a16="http://schemas.microsoft.com/office/drawing/2014/main" id="{4D62A2DB-4D8A-41DF-CFF4-A3C7DED7145D}"/>
              </a:ext>
            </a:extLst>
          </p:cNvPr>
          <p:cNvPicPr>
            <a:picLocks noChangeAspect="1"/>
          </p:cNvPicPr>
          <p:nvPr/>
        </p:nvPicPr>
        <p:blipFill>
          <a:blip r:embed="rId8"/>
          <a:stretch>
            <a:fillRect/>
          </a:stretch>
        </p:blipFill>
        <p:spPr>
          <a:xfrm>
            <a:off x="1659467" y="5880173"/>
            <a:ext cx="7559220" cy="4095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25">
            <a:extLst>
              <a:ext uri="{FF2B5EF4-FFF2-40B4-BE49-F238E27FC236}">
                <a16:creationId xmlns:a16="http://schemas.microsoft.com/office/drawing/2014/main" id="{A2D6C75A-0E32-6A35-04EF-A3503F5D97E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937354" y="2644249"/>
            <a:ext cx="5218489" cy="2263985"/>
          </a:xfrm>
          <a:prstGeom prst="rect">
            <a:avLst/>
          </a:prstGeom>
        </p:spPr>
      </p:pic>
      <p:sp>
        <p:nvSpPr>
          <p:cNvPr id="27" name="TextBox 26">
            <a:extLst>
              <a:ext uri="{FF2B5EF4-FFF2-40B4-BE49-F238E27FC236}">
                <a16:creationId xmlns:a16="http://schemas.microsoft.com/office/drawing/2014/main" id="{BA251E2F-DE26-617A-44F4-71F46A3F3BCA}"/>
              </a:ext>
            </a:extLst>
          </p:cNvPr>
          <p:cNvSpPr txBox="1"/>
          <p:nvPr/>
        </p:nvSpPr>
        <p:spPr>
          <a:xfrm>
            <a:off x="4357513" y="3079041"/>
            <a:ext cx="4391378" cy="1446550"/>
          </a:xfrm>
          <a:prstGeom prst="rect">
            <a:avLst/>
          </a:prstGeom>
          <a:noFill/>
        </p:spPr>
        <p:txBody>
          <a:bodyPr wrap="square" rtlCol="0">
            <a:spAutoFit/>
          </a:bodyPr>
          <a:lstStyle/>
          <a:p>
            <a:pPr algn="ctr"/>
            <a:r>
              <a:rPr lang="en-US" sz="2200" dirty="0">
                <a:latin typeface="Garamond" panose="02020404030301010803" pitchFamily="18" charset="0"/>
              </a:rPr>
              <a:t>Headley career leader in Hits, Runs, HRs, RBIs, Doubles and WAR</a:t>
            </a:r>
          </a:p>
          <a:p>
            <a:pPr algn="ctr"/>
            <a:endParaRPr lang="en-US" sz="2200" dirty="0">
              <a:latin typeface="Garamond" panose="02020404030301010803" pitchFamily="18" charset="0"/>
            </a:endParaRPr>
          </a:p>
          <a:p>
            <a:pPr algn="ctr"/>
            <a:r>
              <a:rPr lang="en-US" sz="2200" dirty="0">
                <a:latin typeface="Garamond" panose="02020404030301010803" pitchFamily="18" charset="0"/>
              </a:rPr>
              <a:t>Hughes is career leader in ERA (2.56)</a:t>
            </a:r>
          </a:p>
        </p:txBody>
      </p:sp>
    </p:spTree>
    <p:extLst>
      <p:ext uri="{BB962C8B-B14F-4D97-AF65-F5344CB8AC3E}">
        <p14:creationId xmlns:p14="http://schemas.microsoft.com/office/powerpoint/2010/main" val="824223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C6647-684D-5948-BF9B-6B14CF7C26AA}"/>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78C2C6C0-370E-6710-0B20-871E2C6FA4BF}"/>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FD58602F-8832-9EC7-9AEC-9A4D17123FB9}"/>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78CFE574-D151-81EE-C99C-837EEDA02A15}"/>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93F15CEF-E2F0-28EE-FBF2-5F836BFD189E}"/>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8635222C-FA87-32EC-6B91-84C9A5C0ED6F}"/>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7F91E5D0-1C2E-4CD9-737D-62E365D87528}"/>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DA3A4BAB-6485-C465-5AED-3B34DA83C8BB}"/>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B3C85B8F-5878-08DF-5317-F907D1752EA4}"/>
                </a:ext>
              </a:extLst>
            </p:cNvPr>
            <p:cNvSpPr txBox="1"/>
            <p:nvPr/>
          </p:nvSpPr>
          <p:spPr>
            <a:xfrm>
              <a:off x="6669052" y="2633584"/>
              <a:ext cx="7700207" cy="431314"/>
            </a:xfrm>
            <a:prstGeom prst="rect">
              <a:avLst/>
            </a:prstGeom>
            <a:noFill/>
          </p:spPr>
          <p:txBody>
            <a:bodyPr wrap="square" lIns="0" tIns="0" rIns="0" bIns="0" rtlCol="0">
              <a:spAutoFit/>
            </a:bodyPr>
            <a:lstStyle/>
            <a:p>
              <a:pPr lvl="0" algn="ctr">
                <a:spcAft>
                  <a:spcPts val="600"/>
                </a:spcAft>
                <a:defRPr/>
              </a:pPr>
              <a:r>
                <a:rPr lang="en-US" sz="2200" b="1" kern="0" dirty="0">
                  <a:solidFill>
                    <a:schemeClr val="bg1"/>
                  </a:solidFill>
                  <a:latin typeface="Lora" pitchFamily="2" charset="0"/>
                  <a:cs typeface="Times New Roman" panose="02020603050405020304" pitchFamily="18" charset="0"/>
                </a:rPr>
                <a:t>COLORADO SINGLE SEASON STATISTICAL LEADERS</a:t>
              </a:r>
            </a:p>
          </p:txBody>
        </p:sp>
        <p:pic>
          <p:nvPicPr>
            <p:cNvPr id="558" name="Picture 557">
              <a:extLst>
                <a:ext uri="{FF2B5EF4-FFF2-40B4-BE49-F238E27FC236}">
                  <a16:creationId xmlns:a16="http://schemas.microsoft.com/office/drawing/2014/main" id="{53DA200E-E57B-B0D5-CCD5-AC1B73BF196E}"/>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B324252B-6510-FD66-E85B-5240DF37E1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sp>
        <p:nvSpPr>
          <p:cNvPr id="17" name="TextBox 16">
            <a:extLst>
              <a:ext uri="{FF2B5EF4-FFF2-40B4-BE49-F238E27FC236}">
                <a16:creationId xmlns:a16="http://schemas.microsoft.com/office/drawing/2014/main" id="{18729F4D-57D8-A6A5-C2E6-C98B162BEDC9}"/>
              </a:ext>
            </a:extLst>
          </p:cNvPr>
          <p:cNvSpPr txBox="1"/>
          <p:nvPr/>
        </p:nvSpPr>
        <p:spPr>
          <a:xfrm>
            <a:off x="2437909" y="1322280"/>
            <a:ext cx="9558073" cy="400110"/>
          </a:xfrm>
          <a:prstGeom prst="rect">
            <a:avLst/>
          </a:prstGeom>
          <a:noFill/>
        </p:spPr>
        <p:txBody>
          <a:bodyPr wrap="square" rtlCol="0">
            <a:spAutoFit/>
          </a:bodyPr>
          <a:lstStyle/>
          <a:p>
            <a:pPr algn="ctr"/>
            <a:r>
              <a:rPr lang="en-US" sz="2000" dirty="0">
                <a:solidFill>
                  <a:srgbClr val="A6488B"/>
                </a:solidFill>
                <a:latin typeface="Amasis MT Pro Black" panose="020F0502020204030204" pitchFamily="18" charset="0"/>
              </a:rPr>
              <a:t>JOHNNY FREDERICK </a:t>
            </a:r>
            <a:r>
              <a:rPr lang="en-US" sz="2000" dirty="0">
                <a:latin typeface="Amasis MT Pro Black" panose="020F0502020204030204" pitchFamily="18" charset="0"/>
              </a:rPr>
              <a:t>– (1929-1934) - DENVER</a:t>
            </a:r>
          </a:p>
        </p:txBody>
      </p:sp>
      <p:sp>
        <p:nvSpPr>
          <p:cNvPr id="18" name="TextBox 17">
            <a:extLst>
              <a:ext uri="{FF2B5EF4-FFF2-40B4-BE49-F238E27FC236}">
                <a16:creationId xmlns:a16="http://schemas.microsoft.com/office/drawing/2014/main" id="{69855001-99DD-C1EC-038A-1C85745D2EC5}"/>
              </a:ext>
            </a:extLst>
          </p:cNvPr>
          <p:cNvSpPr txBox="1"/>
          <p:nvPr/>
        </p:nvSpPr>
        <p:spPr>
          <a:xfrm>
            <a:off x="2916793" y="5658206"/>
            <a:ext cx="6852356" cy="400110"/>
          </a:xfrm>
          <a:prstGeom prst="rect">
            <a:avLst/>
          </a:prstGeom>
          <a:noFill/>
        </p:spPr>
        <p:txBody>
          <a:bodyPr wrap="square" rtlCol="0">
            <a:spAutoFit/>
          </a:bodyPr>
          <a:lstStyle/>
          <a:p>
            <a:pPr algn="ctr"/>
            <a:r>
              <a:rPr lang="en-US" sz="2000" dirty="0">
                <a:solidFill>
                  <a:srgbClr val="A6488B"/>
                </a:solidFill>
                <a:latin typeface="Amasis MT Pro Black" panose="02040A04050005020304" pitchFamily="18" charset="0"/>
              </a:rPr>
              <a:t>ROY HARTZELL </a:t>
            </a:r>
            <a:r>
              <a:rPr lang="en-US" sz="2000" dirty="0">
                <a:latin typeface="Amasis MT Pro Black" panose="02040A04050005020304" pitchFamily="18" charset="0"/>
              </a:rPr>
              <a:t>– (1906-1916) – GOLDEN HS</a:t>
            </a:r>
          </a:p>
        </p:txBody>
      </p:sp>
      <p:pic>
        <p:nvPicPr>
          <p:cNvPr id="3" name="Picture 2">
            <a:extLst>
              <a:ext uri="{FF2B5EF4-FFF2-40B4-BE49-F238E27FC236}">
                <a16:creationId xmlns:a16="http://schemas.microsoft.com/office/drawing/2014/main" id="{72453A1B-BDDF-E81E-C44F-556418DB5DCC}"/>
              </a:ext>
            </a:extLst>
          </p:cNvPr>
          <p:cNvPicPr>
            <a:picLocks noChangeAspect="1"/>
          </p:cNvPicPr>
          <p:nvPr/>
        </p:nvPicPr>
        <p:blipFill>
          <a:blip r:embed="rId5"/>
          <a:stretch>
            <a:fillRect/>
          </a:stretch>
        </p:blipFill>
        <p:spPr>
          <a:xfrm>
            <a:off x="111487" y="1361898"/>
            <a:ext cx="3052681" cy="254390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5">
            <a:extLst>
              <a:ext uri="{FF2B5EF4-FFF2-40B4-BE49-F238E27FC236}">
                <a16:creationId xmlns:a16="http://schemas.microsoft.com/office/drawing/2014/main" id="{A3DBDB57-C057-1A75-6DD0-028DEC325A5A}"/>
              </a:ext>
            </a:extLst>
          </p:cNvPr>
          <p:cNvPicPr>
            <a:picLocks noChangeAspect="1"/>
          </p:cNvPicPr>
          <p:nvPr/>
        </p:nvPicPr>
        <p:blipFill>
          <a:blip r:embed="rId6"/>
          <a:stretch>
            <a:fillRect/>
          </a:stretch>
        </p:blipFill>
        <p:spPr>
          <a:xfrm>
            <a:off x="9614732" y="2798770"/>
            <a:ext cx="2381250" cy="24669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Picture 7">
            <a:extLst>
              <a:ext uri="{FF2B5EF4-FFF2-40B4-BE49-F238E27FC236}">
                <a16:creationId xmlns:a16="http://schemas.microsoft.com/office/drawing/2014/main" id="{3CB2C6A0-8811-86E7-1102-2706EC8C96FD}"/>
              </a:ext>
            </a:extLst>
          </p:cNvPr>
          <p:cNvPicPr>
            <a:picLocks noChangeAspect="1"/>
          </p:cNvPicPr>
          <p:nvPr/>
        </p:nvPicPr>
        <p:blipFill>
          <a:blip r:embed="rId7"/>
          <a:stretch>
            <a:fillRect/>
          </a:stretch>
        </p:blipFill>
        <p:spPr>
          <a:xfrm>
            <a:off x="2000823" y="6169928"/>
            <a:ext cx="8904313" cy="4095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6F36BDEB-D277-F06C-DBFB-350120377E04}"/>
              </a:ext>
            </a:extLst>
          </p:cNvPr>
          <p:cNvPicPr>
            <a:picLocks noChangeAspect="1"/>
          </p:cNvPicPr>
          <p:nvPr/>
        </p:nvPicPr>
        <p:blipFill>
          <a:blip r:embed="rId8"/>
          <a:stretch>
            <a:fillRect/>
          </a:stretch>
        </p:blipFill>
        <p:spPr>
          <a:xfrm>
            <a:off x="3422296" y="1895134"/>
            <a:ext cx="8573686" cy="4095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ABF36BE2-0DF5-5D74-DBD1-1C574E81EF5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90597" y="2813584"/>
            <a:ext cx="5218489" cy="2609245"/>
          </a:xfrm>
          <a:prstGeom prst="rect">
            <a:avLst/>
          </a:prstGeom>
        </p:spPr>
      </p:pic>
      <p:sp>
        <p:nvSpPr>
          <p:cNvPr id="13" name="TextBox 12">
            <a:extLst>
              <a:ext uri="{FF2B5EF4-FFF2-40B4-BE49-F238E27FC236}">
                <a16:creationId xmlns:a16="http://schemas.microsoft.com/office/drawing/2014/main" id="{1BFD9159-8DE9-D6C3-D712-78135A058386}"/>
              </a:ext>
            </a:extLst>
          </p:cNvPr>
          <p:cNvSpPr txBox="1"/>
          <p:nvPr/>
        </p:nvSpPr>
        <p:spPr>
          <a:xfrm>
            <a:off x="4210756" y="3316110"/>
            <a:ext cx="4391378" cy="1631216"/>
          </a:xfrm>
          <a:prstGeom prst="rect">
            <a:avLst/>
          </a:prstGeom>
          <a:noFill/>
        </p:spPr>
        <p:txBody>
          <a:bodyPr wrap="square" rtlCol="0">
            <a:spAutoFit/>
          </a:bodyPr>
          <a:lstStyle/>
          <a:p>
            <a:pPr algn="ctr"/>
            <a:r>
              <a:rPr lang="en-US" sz="2000" dirty="0">
                <a:latin typeface="Garamond" panose="02020404030301010803" pitchFamily="18" charset="0"/>
              </a:rPr>
              <a:t>Frederick leader in Hits, Runs, Batting Avg, Doubles and OPS (1929, 1930)</a:t>
            </a:r>
          </a:p>
          <a:p>
            <a:pPr algn="ctr"/>
            <a:endParaRPr lang="en-US" sz="2000" dirty="0">
              <a:latin typeface="Garamond" panose="02020404030301010803" pitchFamily="18" charset="0"/>
            </a:endParaRPr>
          </a:p>
          <a:p>
            <a:pPr algn="ctr"/>
            <a:r>
              <a:rPr lang="en-US" sz="2000" dirty="0">
                <a:latin typeface="Garamond" panose="02020404030301010803" pitchFamily="18" charset="0"/>
              </a:rPr>
              <a:t>Hartzell 2</a:t>
            </a:r>
            <a:r>
              <a:rPr lang="en-US" sz="2000" baseline="30000" dirty="0">
                <a:latin typeface="Garamond" panose="02020404030301010803" pitchFamily="18" charset="0"/>
              </a:rPr>
              <a:t>nd</a:t>
            </a:r>
            <a:r>
              <a:rPr lang="en-US" sz="2000" dirty="0">
                <a:latin typeface="Garamond" panose="02020404030301010803" pitchFamily="18" charset="0"/>
              </a:rPr>
              <a:t> highest single season leader with 26 Stolen Bases (1913)</a:t>
            </a:r>
          </a:p>
        </p:txBody>
      </p:sp>
    </p:spTree>
    <p:extLst>
      <p:ext uri="{BB962C8B-B14F-4D97-AF65-F5344CB8AC3E}">
        <p14:creationId xmlns:p14="http://schemas.microsoft.com/office/powerpoint/2010/main" val="1153954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A5AD8-FEBC-808C-7C36-D4E65EE57E07}"/>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5F688E2A-6F34-B25A-6CE7-ECBF4FF1C4B8}"/>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33C4496C-047F-F153-DA01-3FF6111DD79A}"/>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07B14110-C7C5-C675-E10E-6EFB5C116C2D}"/>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C6BFF57C-164D-6C69-FDFA-BBBF6E0993D3}"/>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6286BB82-A8F9-349A-B4FC-45A004212382}"/>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843372C3-7BD1-C2B3-C6DB-2EE453E87906}"/>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7666A221-91C5-7BB2-5DF2-8781AB7DB536}"/>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EAF29152-B835-4D94-F000-8F370A40B25A}"/>
                </a:ext>
              </a:extLst>
            </p:cNvPr>
            <p:cNvSpPr txBox="1"/>
            <p:nvPr/>
          </p:nvSpPr>
          <p:spPr>
            <a:xfrm>
              <a:off x="6669052" y="2633584"/>
              <a:ext cx="7700207" cy="431314"/>
            </a:xfrm>
            <a:prstGeom prst="rect">
              <a:avLst/>
            </a:prstGeom>
            <a:noFill/>
          </p:spPr>
          <p:txBody>
            <a:bodyPr wrap="square" lIns="0" tIns="0" rIns="0" bIns="0" rtlCol="0">
              <a:spAutoFit/>
            </a:bodyPr>
            <a:lstStyle/>
            <a:p>
              <a:pPr lvl="0" algn="ctr">
                <a:spcAft>
                  <a:spcPts val="600"/>
                </a:spcAft>
                <a:defRPr/>
              </a:pPr>
              <a:r>
                <a:rPr lang="en-US" sz="2200" b="1" kern="0" dirty="0">
                  <a:solidFill>
                    <a:schemeClr val="bg1"/>
                  </a:solidFill>
                  <a:latin typeface="Lora" pitchFamily="2" charset="0"/>
                  <a:cs typeface="Times New Roman" panose="02020603050405020304" pitchFamily="18" charset="0"/>
                </a:rPr>
                <a:t>COLORADO SINGLE SEASON STATISTICAL LEADERS</a:t>
              </a:r>
            </a:p>
          </p:txBody>
        </p:sp>
        <p:pic>
          <p:nvPicPr>
            <p:cNvPr id="558" name="Picture 557">
              <a:extLst>
                <a:ext uri="{FF2B5EF4-FFF2-40B4-BE49-F238E27FC236}">
                  <a16:creationId xmlns:a16="http://schemas.microsoft.com/office/drawing/2014/main" id="{05D6A58C-B732-D6C7-B25C-9DD4B368C730}"/>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3564B183-895A-2BDC-C344-0A029FAAC5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sp>
        <p:nvSpPr>
          <p:cNvPr id="17" name="TextBox 16">
            <a:extLst>
              <a:ext uri="{FF2B5EF4-FFF2-40B4-BE49-F238E27FC236}">
                <a16:creationId xmlns:a16="http://schemas.microsoft.com/office/drawing/2014/main" id="{C30E5DA0-1313-FE4E-C686-DE1C8C2755E5}"/>
              </a:ext>
            </a:extLst>
          </p:cNvPr>
          <p:cNvSpPr txBox="1"/>
          <p:nvPr/>
        </p:nvSpPr>
        <p:spPr>
          <a:xfrm>
            <a:off x="1876790" y="1361870"/>
            <a:ext cx="9558073" cy="400110"/>
          </a:xfrm>
          <a:prstGeom prst="rect">
            <a:avLst/>
          </a:prstGeom>
          <a:noFill/>
        </p:spPr>
        <p:txBody>
          <a:bodyPr wrap="square" rtlCol="0">
            <a:spAutoFit/>
          </a:bodyPr>
          <a:lstStyle/>
          <a:p>
            <a:pPr algn="ctr"/>
            <a:r>
              <a:rPr lang="en-US" sz="2000" dirty="0">
                <a:solidFill>
                  <a:srgbClr val="A6488B"/>
                </a:solidFill>
                <a:latin typeface="Amasis MT Pro Black" panose="020F0502020204030204" pitchFamily="18" charset="0"/>
              </a:rPr>
              <a:t>JOHNNY LINDELL </a:t>
            </a:r>
            <a:r>
              <a:rPr lang="en-US" sz="2000" dirty="0">
                <a:latin typeface="Amasis MT Pro Black" panose="020F0502020204030204" pitchFamily="18" charset="0"/>
              </a:rPr>
              <a:t>– (1941-1954) - GREELEY</a:t>
            </a:r>
          </a:p>
        </p:txBody>
      </p:sp>
      <p:sp>
        <p:nvSpPr>
          <p:cNvPr id="18" name="TextBox 17">
            <a:extLst>
              <a:ext uri="{FF2B5EF4-FFF2-40B4-BE49-F238E27FC236}">
                <a16:creationId xmlns:a16="http://schemas.microsoft.com/office/drawing/2014/main" id="{B3B099B1-1F7F-78AE-59D2-804DDE7471A9}"/>
              </a:ext>
            </a:extLst>
          </p:cNvPr>
          <p:cNvSpPr txBox="1"/>
          <p:nvPr/>
        </p:nvSpPr>
        <p:spPr>
          <a:xfrm>
            <a:off x="3138396" y="5624088"/>
            <a:ext cx="6852356" cy="400110"/>
          </a:xfrm>
          <a:prstGeom prst="rect">
            <a:avLst/>
          </a:prstGeom>
          <a:noFill/>
        </p:spPr>
        <p:txBody>
          <a:bodyPr wrap="square" rtlCol="0">
            <a:spAutoFit/>
          </a:bodyPr>
          <a:lstStyle/>
          <a:p>
            <a:pPr algn="ctr"/>
            <a:r>
              <a:rPr lang="en-US" sz="2000" dirty="0">
                <a:solidFill>
                  <a:srgbClr val="A6488B"/>
                </a:solidFill>
                <a:latin typeface="Amasis MT Pro Black" panose="02040A04050005020304" pitchFamily="18" charset="0"/>
              </a:rPr>
              <a:t>GEORGE MYATT </a:t>
            </a:r>
            <a:r>
              <a:rPr lang="en-US" sz="2000" dirty="0">
                <a:latin typeface="Amasis MT Pro Black" panose="02040A04050005020304" pitchFamily="18" charset="0"/>
              </a:rPr>
              <a:t>– (1938-1947) - DENVER</a:t>
            </a:r>
          </a:p>
        </p:txBody>
      </p:sp>
      <p:pic>
        <p:nvPicPr>
          <p:cNvPr id="3" name="Picture 2">
            <a:extLst>
              <a:ext uri="{FF2B5EF4-FFF2-40B4-BE49-F238E27FC236}">
                <a16:creationId xmlns:a16="http://schemas.microsoft.com/office/drawing/2014/main" id="{98F27DD4-42D9-20ED-4D55-093C3C651E23}"/>
              </a:ext>
            </a:extLst>
          </p:cNvPr>
          <p:cNvPicPr>
            <a:picLocks noChangeAspect="1"/>
          </p:cNvPicPr>
          <p:nvPr/>
        </p:nvPicPr>
        <p:blipFill>
          <a:blip r:embed="rId5"/>
          <a:stretch>
            <a:fillRect/>
          </a:stretch>
        </p:blipFill>
        <p:spPr>
          <a:xfrm>
            <a:off x="415313" y="1296461"/>
            <a:ext cx="2324424" cy="335326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fov="5100000">
              <a:rot lat="0" lon="21594000" rev="21000000"/>
            </a:camera>
            <a:lightRig rig="threePt" dir="t"/>
          </a:scene3d>
          <a:sp3d contourW="6350" prstMaterial="matte">
            <a:bevelT w="101600" h="101600"/>
            <a:contourClr>
              <a:srgbClr val="969696"/>
            </a:contourClr>
          </a:sp3d>
        </p:spPr>
      </p:pic>
      <p:pic>
        <p:nvPicPr>
          <p:cNvPr id="6" name="Picture 5">
            <a:extLst>
              <a:ext uri="{FF2B5EF4-FFF2-40B4-BE49-F238E27FC236}">
                <a16:creationId xmlns:a16="http://schemas.microsoft.com/office/drawing/2014/main" id="{94E284B4-D0C6-9E82-8B1E-C316E6D006F1}"/>
              </a:ext>
            </a:extLst>
          </p:cNvPr>
          <p:cNvPicPr>
            <a:picLocks noChangeAspect="1"/>
          </p:cNvPicPr>
          <p:nvPr/>
        </p:nvPicPr>
        <p:blipFill>
          <a:blip r:embed="rId6"/>
          <a:stretch>
            <a:fillRect/>
          </a:stretch>
        </p:blipFill>
        <p:spPr>
          <a:xfrm>
            <a:off x="8925915" y="3148895"/>
            <a:ext cx="2972215" cy="235300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fov="5100000">
              <a:rot lat="0" lon="21594000" rev="21000000"/>
            </a:camera>
            <a:lightRig rig="threePt" dir="t"/>
          </a:scene3d>
          <a:sp3d contourW="6350" prstMaterial="matte">
            <a:bevelT w="101600" h="101600"/>
            <a:contourClr>
              <a:srgbClr val="969696"/>
            </a:contourClr>
          </a:sp3d>
        </p:spPr>
      </p:pic>
      <p:pic>
        <p:nvPicPr>
          <p:cNvPr id="8" name="Picture 7">
            <a:extLst>
              <a:ext uri="{FF2B5EF4-FFF2-40B4-BE49-F238E27FC236}">
                <a16:creationId xmlns:a16="http://schemas.microsoft.com/office/drawing/2014/main" id="{98A69073-387B-FA5A-D310-6C7A5DFDF1FB}"/>
              </a:ext>
            </a:extLst>
          </p:cNvPr>
          <p:cNvPicPr>
            <a:picLocks noChangeAspect="1"/>
          </p:cNvPicPr>
          <p:nvPr/>
        </p:nvPicPr>
        <p:blipFill>
          <a:blip r:embed="rId7"/>
          <a:stretch>
            <a:fillRect/>
          </a:stretch>
        </p:blipFill>
        <p:spPr>
          <a:xfrm>
            <a:off x="1729639" y="6146388"/>
            <a:ext cx="9690425" cy="4095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C1446DBA-1884-D92B-A634-957E93064C50}"/>
              </a:ext>
            </a:extLst>
          </p:cNvPr>
          <p:cNvPicPr>
            <a:picLocks noChangeAspect="1"/>
          </p:cNvPicPr>
          <p:nvPr/>
        </p:nvPicPr>
        <p:blipFill>
          <a:blip r:embed="rId8"/>
          <a:stretch>
            <a:fillRect/>
          </a:stretch>
        </p:blipFill>
        <p:spPr>
          <a:xfrm>
            <a:off x="3050350" y="1931621"/>
            <a:ext cx="9017472" cy="4095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F3A9F658-4E17-532A-E24C-ECBE5283BEF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87063" y="2700598"/>
            <a:ext cx="5218489" cy="2609245"/>
          </a:xfrm>
          <a:prstGeom prst="rect">
            <a:avLst/>
          </a:prstGeom>
        </p:spPr>
      </p:pic>
      <p:sp>
        <p:nvSpPr>
          <p:cNvPr id="12" name="TextBox 11">
            <a:extLst>
              <a:ext uri="{FF2B5EF4-FFF2-40B4-BE49-F238E27FC236}">
                <a16:creationId xmlns:a16="http://schemas.microsoft.com/office/drawing/2014/main" id="{7BDF22D7-8335-E965-39C5-57160F5CA751}"/>
              </a:ext>
            </a:extLst>
          </p:cNvPr>
          <p:cNvSpPr txBox="1"/>
          <p:nvPr/>
        </p:nvSpPr>
        <p:spPr>
          <a:xfrm>
            <a:off x="3607222" y="3203124"/>
            <a:ext cx="4391378" cy="1785104"/>
          </a:xfrm>
          <a:prstGeom prst="rect">
            <a:avLst/>
          </a:prstGeom>
          <a:noFill/>
        </p:spPr>
        <p:txBody>
          <a:bodyPr wrap="square" rtlCol="0">
            <a:spAutoFit/>
          </a:bodyPr>
          <a:lstStyle/>
          <a:p>
            <a:pPr algn="ctr"/>
            <a:r>
              <a:rPr lang="en-US" sz="2200" dirty="0">
                <a:latin typeface="Garamond" panose="02020404030301010803" pitchFamily="18" charset="0"/>
              </a:rPr>
              <a:t>Lindell leader in OBP and Triples Doubles (1944, 1948)</a:t>
            </a:r>
          </a:p>
          <a:p>
            <a:pPr algn="ctr"/>
            <a:endParaRPr lang="en-US" sz="2200" dirty="0">
              <a:latin typeface="Garamond" panose="02020404030301010803" pitchFamily="18" charset="0"/>
            </a:endParaRPr>
          </a:p>
          <a:p>
            <a:pPr algn="ctr"/>
            <a:r>
              <a:rPr lang="en-US" sz="2200" dirty="0">
                <a:latin typeface="Garamond" panose="02020404030301010803" pitchFamily="18" charset="0"/>
              </a:rPr>
              <a:t>Myatt single season leader in SBs and all-time career leader in OBP</a:t>
            </a:r>
          </a:p>
        </p:txBody>
      </p:sp>
    </p:spTree>
    <p:extLst>
      <p:ext uri="{BB962C8B-B14F-4D97-AF65-F5344CB8AC3E}">
        <p14:creationId xmlns:p14="http://schemas.microsoft.com/office/powerpoint/2010/main" val="545224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DDEDC-F042-E179-60E4-FA1A2699DFD5}"/>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E13FC397-D39F-EFB1-8598-F7A15E69D407}"/>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8EE1C9C2-5CFE-E9D9-7B24-521631374FC4}"/>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CA9AA931-B5BA-35B3-A8B1-ECD429EFDB7E}"/>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94FE80CD-B476-8411-15A2-23F69F3F979E}"/>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A3CAA2DA-AEA5-8A83-FFC7-743161E42806}"/>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8081FB09-F9FE-17A5-0B5B-2EEA39204DA9}"/>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C5B84928-D2BC-3C55-7595-29FA59005EFE}"/>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E6E4B041-DD5F-61AE-E9F3-39ED8D3CB0F6}"/>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SUBJECTIVE “TOP 25 LIST”</a:t>
              </a:r>
            </a:p>
          </p:txBody>
        </p:sp>
        <p:pic>
          <p:nvPicPr>
            <p:cNvPr id="558" name="Picture 557">
              <a:extLst>
                <a:ext uri="{FF2B5EF4-FFF2-40B4-BE49-F238E27FC236}">
                  <a16:creationId xmlns:a16="http://schemas.microsoft.com/office/drawing/2014/main" id="{73702DD5-7EA1-AAF4-2C1B-A3FFC8870C8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02642C6B-5AFD-ECE1-3E32-FF89F8A815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sp>
        <p:nvSpPr>
          <p:cNvPr id="17" name="TextBox 16">
            <a:extLst>
              <a:ext uri="{FF2B5EF4-FFF2-40B4-BE49-F238E27FC236}">
                <a16:creationId xmlns:a16="http://schemas.microsoft.com/office/drawing/2014/main" id="{6B179579-59D4-BE4A-BC92-8FBEFADC6552}"/>
              </a:ext>
            </a:extLst>
          </p:cNvPr>
          <p:cNvSpPr txBox="1"/>
          <p:nvPr/>
        </p:nvSpPr>
        <p:spPr>
          <a:xfrm>
            <a:off x="1772353" y="1569156"/>
            <a:ext cx="9558073" cy="369332"/>
          </a:xfrm>
          <a:prstGeom prst="rect">
            <a:avLst/>
          </a:prstGeom>
          <a:noFill/>
        </p:spPr>
        <p:txBody>
          <a:bodyPr wrap="square" rtlCol="0">
            <a:spAutoFit/>
          </a:bodyPr>
          <a:lstStyle/>
          <a:p>
            <a:pPr algn="ctr"/>
            <a:r>
              <a:rPr lang="en-US" dirty="0">
                <a:solidFill>
                  <a:srgbClr val="A6488B"/>
                </a:solidFill>
                <a:latin typeface="Amasis MT Pro Black" panose="020F0502020204030204" pitchFamily="18" charset="0"/>
              </a:rPr>
              <a:t>JOHN STEARNS  </a:t>
            </a:r>
            <a:r>
              <a:rPr lang="en-US" dirty="0">
                <a:latin typeface="Amasis MT Pro Black" panose="020F0502020204030204" pitchFamily="18" charset="0"/>
              </a:rPr>
              <a:t>- DENVER (1974-1984)</a:t>
            </a:r>
          </a:p>
        </p:txBody>
      </p:sp>
      <p:sp>
        <p:nvSpPr>
          <p:cNvPr id="18" name="TextBox 17">
            <a:extLst>
              <a:ext uri="{FF2B5EF4-FFF2-40B4-BE49-F238E27FC236}">
                <a16:creationId xmlns:a16="http://schemas.microsoft.com/office/drawing/2014/main" id="{CEF3EAB2-F85C-FA07-7BA6-4C43D04B0F00}"/>
              </a:ext>
            </a:extLst>
          </p:cNvPr>
          <p:cNvSpPr txBox="1"/>
          <p:nvPr/>
        </p:nvSpPr>
        <p:spPr>
          <a:xfrm>
            <a:off x="2336801" y="3243723"/>
            <a:ext cx="6852356" cy="369332"/>
          </a:xfrm>
          <a:prstGeom prst="rect">
            <a:avLst/>
          </a:prstGeom>
          <a:noFill/>
        </p:spPr>
        <p:txBody>
          <a:bodyPr wrap="square" rtlCol="0">
            <a:spAutoFit/>
          </a:bodyPr>
          <a:lstStyle/>
          <a:p>
            <a:pPr algn="ctr"/>
            <a:r>
              <a:rPr lang="en-US" dirty="0">
                <a:solidFill>
                  <a:srgbClr val="A6488B"/>
                </a:solidFill>
                <a:latin typeface="Amasis MT Pro Black" panose="02040A04050005020304" pitchFamily="18" charset="0"/>
              </a:rPr>
              <a:t>KYLE FREELAND  </a:t>
            </a:r>
            <a:r>
              <a:rPr lang="en-US" dirty="0">
                <a:latin typeface="Amasis MT Pro Black" panose="02040A04050005020304" pitchFamily="18" charset="0"/>
              </a:rPr>
              <a:t>- DENVER  (2017-PRESENT)</a:t>
            </a:r>
          </a:p>
        </p:txBody>
      </p:sp>
      <p:sp>
        <p:nvSpPr>
          <p:cNvPr id="19" name="TextBox 18">
            <a:extLst>
              <a:ext uri="{FF2B5EF4-FFF2-40B4-BE49-F238E27FC236}">
                <a16:creationId xmlns:a16="http://schemas.microsoft.com/office/drawing/2014/main" id="{21D2A2F2-AA05-4A93-468D-772BA6629024}"/>
              </a:ext>
            </a:extLst>
          </p:cNvPr>
          <p:cNvSpPr txBox="1"/>
          <p:nvPr/>
        </p:nvSpPr>
        <p:spPr>
          <a:xfrm>
            <a:off x="1944435" y="5330340"/>
            <a:ext cx="9430572" cy="369332"/>
          </a:xfrm>
          <a:prstGeom prst="rect">
            <a:avLst/>
          </a:prstGeom>
          <a:noFill/>
        </p:spPr>
        <p:txBody>
          <a:bodyPr wrap="square" rtlCol="0">
            <a:spAutoFit/>
          </a:bodyPr>
          <a:lstStyle/>
          <a:p>
            <a:pPr algn="ctr"/>
            <a:r>
              <a:rPr lang="en-US" dirty="0">
                <a:solidFill>
                  <a:srgbClr val="A6488B"/>
                </a:solidFill>
                <a:latin typeface="Amasis MT Pro Black" panose="02040A04050005020304" pitchFamily="18" charset="0"/>
              </a:rPr>
              <a:t>KEVIN GAUSMAN </a:t>
            </a:r>
            <a:r>
              <a:rPr lang="en-US" dirty="0">
                <a:latin typeface="Amasis MT Pro Black" panose="02040A04050005020304" pitchFamily="18" charset="0"/>
              </a:rPr>
              <a:t>– CENTENNIAL (2013-PRESENT)</a:t>
            </a:r>
          </a:p>
        </p:txBody>
      </p:sp>
      <p:pic>
        <p:nvPicPr>
          <p:cNvPr id="4" name="Picture 3">
            <a:extLst>
              <a:ext uri="{FF2B5EF4-FFF2-40B4-BE49-F238E27FC236}">
                <a16:creationId xmlns:a16="http://schemas.microsoft.com/office/drawing/2014/main" id="{9CA55FCC-178D-7E57-9816-CE63DBC5EE51}"/>
              </a:ext>
            </a:extLst>
          </p:cNvPr>
          <p:cNvPicPr>
            <a:picLocks noChangeAspect="1"/>
          </p:cNvPicPr>
          <p:nvPr/>
        </p:nvPicPr>
        <p:blipFill>
          <a:blip r:embed="rId5"/>
          <a:stretch>
            <a:fillRect/>
          </a:stretch>
        </p:blipFill>
        <p:spPr>
          <a:xfrm>
            <a:off x="274549" y="1276213"/>
            <a:ext cx="1402556" cy="210953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Picture 6">
            <a:extLst>
              <a:ext uri="{FF2B5EF4-FFF2-40B4-BE49-F238E27FC236}">
                <a16:creationId xmlns:a16="http://schemas.microsoft.com/office/drawing/2014/main" id="{6D3DF5B3-4880-B977-C603-B4AE06C46829}"/>
              </a:ext>
            </a:extLst>
          </p:cNvPr>
          <p:cNvPicPr>
            <a:picLocks noChangeAspect="1"/>
          </p:cNvPicPr>
          <p:nvPr/>
        </p:nvPicPr>
        <p:blipFill>
          <a:blip r:embed="rId6"/>
          <a:stretch>
            <a:fillRect/>
          </a:stretch>
        </p:blipFill>
        <p:spPr>
          <a:xfrm>
            <a:off x="10342262" y="2782962"/>
            <a:ext cx="1402556" cy="20982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 name="Picture 10">
            <a:extLst>
              <a:ext uri="{FF2B5EF4-FFF2-40B4-BE49-F238E27FC236}">
                <a16:creationId xmlns:a16="http://schemas.microsoft.com/office/drawing/2014/main" id="{173D946E-8866-F07D-FF4A-8BADE9FA0F61}"/>
              </a:ext>
            </a:extLst>
          </p:cNvPr>
          <p:cNvPicPr>
            <a:picLocks noChangeAspect="1"/>
          </p:cNvPicPr>
          <p:nvPr/>
        </p:nvPicPr>
        <p:blipFill>
          <a:blip r:embed="rId7"/>
          <a:stretch>
            <a:fillRect/>
          </a:stretch>
        </p:blipFill>
        <p:spPr>
          <a:xfrm>
            <a:off x="216974" y="4645467"/>
            <a:ext cx="1238067" cy="191337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5" name="Picture 14">
            <a:extLst>
              <a:ext uri="{FF2B5EF4-FFF2-40B4-BE49-F238E27FC236}">
                <a16:creationId xmlns:a16="http://schemas.microsoft.com/office/drawing/2014/main" id="{9D0826ED-004F-C9C8-3554-93AFADA52A60}"/>
              </a:ext>
            </a:extLst>
          </p:cNvPr>
          <p:cNvPicPr>
            <a:picLocks noChangeAspect="1"/>
          </p:cNvPicPr>
          <p:nvPr/>
        </p:nvPicPr>
        <p:blipFill>
          <a:blip r:embed="rId8"/>
          <a:stretch>
            <a:fillRect/>
          </a:stretch>
        </p:blipFill>
        <p:spPr>
          <a:xfrm>
            <a:off x="1909586" y="2093603"/>
            <a:ext cx="9634756" cy="40957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1" name="Picture 20">
            <a:extLst>
              <a:ext uri="{FF2B5EF4-FFF2-40B4-BE49-F238E27FC236}">
                <a16:creationId xmlns:a16="http://schemas.microsoft.com/office/drawing/2014/main" id="{6F75CD9F-594C-6D34-7E33-3A7A5293370D}"/>
              </a:ext>
            </a:extLst>
          </p:cNvPr>
          <p:cNvPicPr>
            <a:picLocks noChangeAspect="1"/>
          </p:cNvPicPr>
          <p:nvPr/>
        </p:nvPicPr>
        <p:blipFill>
          <a:blip r:embed="rId9"/>
          <a:stretch>
            <a:fillRect/>
          </a:stretch>
        </p:blipFill>
        <p:spPr>
          <a:xfrm>
            <a:off x="1369661" y="3727030"/>
            <a:ext cx="8583744" cy="64552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4" name="Picture 23">
            <a:extLst>
              <a:ext uri="{FF2B5EF4-FFF2-40B4-BE49-F238E27FC236}">
                <a16:creationId xmlns:a16="http://schemas.microsoft.com/office/drawing/2014/main" id="{649DFE2C-762D-E54C-B1F6-1EE230BDDCAA}"/>
              </a:ext>
            </a:extLst>
          </p:cNvPr>
          <p:cNvPicPr>
            <a:picLocks noChangeAspect="1"/>
          </p:cNvPicPr>
          <p:nvPr/>
        </p:nvPicPr>
        <p:blipFill>
          <a:blip r:embed="rId10"/>
          <a:stretch>
            <a:fillRect/>
          </a:stretch>
        </p:blipFill>
        <p:spPr>
          <a:xfrm>
            <a:off x="1914174" y="5811188"/>
            <a:ext cx="9601200" cy="64307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86409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B2250-1B16-E802-8414-221CA4E09A54}"/>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2856DF9E-32D0-FAC2-3BD8-FAFC5D224F93}"/>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4D06CE58-D3CA-AEC0-23B0-00FA58D8022D}"/>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D9758C96-AC68-E459-2597-A984C9147E63}"/>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AD450DD4-C3BF-1852-92BA-1A562764EC0E}"/>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F494ECEC-CFD1-58C8-05A0-F5C9BC81275B}"/>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ECECD35E-5BFC-D2C7-0D43-B21C942E982E}"/>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9BD9F59E-B274-B4B5-8D59-F1F2A271AAC9}"/>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18CB4272-1DE7-3A8F-95E4-6E796565BADF}"/>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SUBJECTIVE “TOP 25 LIST”</a:t>
              </a:r>
            </a:p>
          </p:txBody>
        </p:sp>
        <p:pic>
          <p:nvPicPr>
            <p:cNvPr id="558" name="Picture 557">
              <a:extLst>
                <a:ext uri="{FF2B5EF4-FFF2-40B4-BE49-F238E27FC236}">
                  <a16:creationId xmlns:a16="http://schemas.microsoft.com/office/drawing/2014/main" id="{76B5AF47-B892-3213-03CC-5AF6690DE940}"/>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E79A6AF5-DC40-1E8A-113D-994C113074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sp>
        <p:nvSpPr>
          <p:cNvPr id="17" name="TextBox 16">
            <a:extLst>
              <a:ext uri="{FF2B5EF4-FFF2-40B4-BE49-F238E27FC236}">
                <a16:creationId xmlns:a16="http://schemas.microsoft.com/office/drawing/2014/main" id="{81B0C10D-603F-91B1-5D36-36E351B22B87}"/>
              </a:ext>
            </a:extLst>
          </p:cNvPr>
          <p:cNvSpPr txBox="1"/>
          <p:nvPr/>
        </p:nvSpPr>
        <p:spPr>
          <a:xfrm>
            <a:off x="1490337" y="1413629"/>
            <a:ext cx="9558073" cy="369332"/>
          </a:xfrm>
          <a:prstGeom prst="rect">
            <a:avLst/>
          </a:prstGeom>
          <a:noFill/>
        </p:spPr>
        <p:txBody>
          <a:bodyPr wrap="square" rtlCol="0">
            <a:spAutoFit/>
          </a:bodyPr>
          <a:lstStyle/>
          <a:p>
            <a:pPr algn="ctr"/>
            <a:r>
              <a:rPr lang="en-US" dirty="0">
                <a:solidFill>
                  <a:srgbClr val="A6488B"/>
                </a:solidFill>
                <a:latin typeface="Amasis MT Pro Black" panose="020F0502020204030204" pitchFamily="18" charset="0"/>
              </a:rPr>
              <a:t>TIPPY MARTINEZ </a:t>
            </a:r>
            <a:r>
              <a:rPr lang="en-US" dirty="0">
                <a:latin typeface="Amasis MT Pro Black" panose="020F0502020204030204" pitchFamily="18" charset="0"/>
              </a:rPr>
              <a:t>– (1974-1988) – LA JUNTA</a:t>
            </a:r>
          </a:p>
        </p:txBody>
      </p:sp>
      <p:sp>
        <p:nvSpPr>
          <p:cNvPr id="18" name="TextBox 17">
            <a:extLst>
              <a:ext uri="{FF2B5EF4-FFF2-40B4-BE49-F238E27FC236}">
                <a16:creationId xmlns:a16="http://schemas.microsoft.com/office/drawing/2014/main" id="{D3691CDF-C4E3-BE85-CEE1-87E4262ED545}"/>
              </a:ext>
            </a:extLst>
          </p:cNvPr>
          <p:cNvSpPr txBox="1"/>
          <p:nvPr/>
        </p:nvSpPr>
        <p:spPr>
          <a:xfrm>
            <a:off x="2006507" y="3343482"/>
            <a:ext cx="6852356" cy="369332"/>
          </a:xfrm>
          <a:prstGeom prst="rect">
            <a:avLst/>
          </a:prstGeom>
          <a:noFill/>
        </p:spPr>
        <p:txBody>
          <a:bodyPr wrap="square" rtlCol="0">
            <a:spAutoFit/>
          </a:bodyPr>
          <a:lstStyle/>
          <a:p>
            <a:pPr algn="ctr"/>
            <a:r>
              <a:rPr lang="en-US" dirty="0">
                <a:solidFill>
                  <a:srgbClr val="A6488B"/>
                </a:solidFill>
                <a:latin typeface="Amasis MT Pro Black" panose="02040A04050005020304" pitchFamily="18" charset="0"/>
              </a:rPr>
              <a:t>MARK MELANCON </a:t>
            </a:r>
            <a:r>
              <a:rPr lang="en-US" dirty="0">
                <a:latin typeface="Amasis MT Pro Black" panose="02040A04050005020304" pitchFamily="18" charset="0"/>
              </a:rPr>
              <a:t>– (2009-2022) – GOLDEN HS</a:t>
            </a:r>
          </a:p>
        </p:txBody>
      </p:sp>
      <p:sp>
        <p:nvSpPr>
          <p:cNvPr id="19" name="TextBox 18">
            <a:extLst>
              <a:ext uri="{FF2B5EF4-FFF2-40B4-BE49-F238E27FC236}">
                <a16:creationId xmlns:a16="http://schemas.microsoft.com/office/drawing/2014/main" id="{533F9804-4B76-9BC9-1F3C-ECB798ABA6D2}"/>
              </a:ext>
            </a:extLst>
          </p:cNvPr>
          <p:cNvSpPr txBox="1"/>
          <p:nvPr/>
        </p:nvSpPr>
        <p:spPr>
          <a:xfrm>
            <a:off x="1836312" y="5329101"/>
            <a:ext cx="9430572" cy="369332"/>
          </a:xfrm>
          <a:prstGeom prst="rect">
            <a:avLst/>
          </a:prstGeom>
          <a:noFill/>
        </p:spPr>
        <p:txBody>
          <a:bodyPr wrap="square" rtlCol="0">
            <a:spAutoFit/>
          </a:bodyPr>
          <a:lstStyle/>
          <a:p>
            <a:pPr algn="ctr"/>
            <a:r>
              <a:rPr lang="en-US" dirty="0">
                <a:solidFill>
                  <a:srgbClr val="A6488B"/>
                </a:solidFill>
                <a:latin typeface="Amasis MT Pro Black" panose="02040A04050005020304" pitchFamily="18" charset="0"/>
              </a:rPr>
              <a:t>DANNY JACKSON </a:t>
            </a:r>
            <a:r>
              <a:rPr lang="en-US" dirty="0">
                <a:latin typeface="Amasis MT Pro Black" panose="02040A04050005020304" pitchFamily="18" charset="0"/>
              </a:rPr>
              <a:t>– (1983-1997) – AURORA CENTRAL HS</a:t>
            </a:r>
          </a:p>
        </p:txBody>
      </p:sp>
      <p:pic>
        <p:nvPicPr>
          <p:cNvPr id="3" name="Picture 2">
            <a:extLst>
              <a:ext uri="{FF2B5EF4-FFF2-40B4-BE49-F238E27FC236}">
                <a16:creationId xmlns:a16="http://schemas.microsoft.com/office/drawing/2014/main" id="{210017D0-4CAD-52F0-81DC-A807488456A7}"/>
              </a:ext>
            </a:extLst>
          </p:cNvPr>
          <p:cNvPicPr>
            <a:picLocks noChangeAspect="1"/>
          </p:cNvPicPr>
          <p:nvPr/>
        </p:nvPicPr>
        <p:blipFill>
          <a:blip r:embed="rId5"/>
          <a:stretch>
            <a:fillRect/>
          </a:stretch>
        </p:blipFill>
        <p:spPr>
          <a:xfrm>
            <a:off x="367284" y="1312294"/>
            <a:ext cx="1181265" cy="1800476"/>
          </a:xfrm>
          <a:prstGeom prst="rect">
            <a:avLst/>
          </a:prstGeom>
          <a:ln w="88900" cap="sq" cmpd="thickThin">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86403C2A-BF15-336B-DF23-C1AE28D8A464}"/>
              </a:ext>
            </a:extLst>
          </p:cNvPr>
          <p:cNvPicPr>
            <a:picLocks noChangeAspect="1"/>
          </p:cNvPicPr>
          <p:nvPr/>
        </p:nvPicPr>
        <p:blipFill>
          <a:blip r:embed="rId6"/>
          <a:stretch>
            <a:fillRect/>
          </a:stretch>
        </p:blipFill>
        <p:spPr>
          <a:xfrm>
            <a:off x="1879134" y="1915544"/>
            <a:ext cx="9665208" cy="64735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5" name="Picture 14">
            <a:extLst>
              <a:ext uri="{FF2B5EF4-FFF2-40B4-BE49-F238E27FC236}">
                <a16:creationId xmlns:a16="http://schemas.microsoft.com/office/drawing/2014/main" id="{A819A6B1-B5DA-FF81-D604-F9E71F6B39A8}"/>
              </a:ext>
            </a:extLst>
          </p:cNvPr>
          <p:cNvPicPr>
            <a:picLocks noChangeAspect="1"/>
          </p:cNvPicPr>
          <p:nvPr/>
        </p:nvPicPr>
        <p:blipFill>
          <a:blip r:embed="rId7"/>
          <a:stretch>
            <a:fillRect/>
          </a:stretch>
        </p:blipFill>
        <p:spPr>
          <a:xfrm>
            <a:off x="10495055" y="3004396"/>
            <a:ext cx="1207404" cy="1801368"/>
          </a:xfrm>
          <a:prstGeom prst="rect">
            <a:avLst/>
          </a:prstGeom>
          <a:ln w="88900" cap="sq" cmpd="thickThin">
            <a:solidFill>
              <a:srgbClr val="000000"/>
            </a:solidFill>
            <a:prstDash val="solid"/>
            <a:miter lim="800000"/>
          </a:ln>
          <a:effectLst>
            <a:innerShdw blurRad="76200">
              <a:srgbClr val="000000"/>
            </a:innerShdw>
          </a:effectLst>
        </p:spPr>
      </p:pic>
      <p:pic>
        <p:nvPicPr>
          <p:cNvPr id="21" name="Picture 20">
            <a:extLst>
              <a:ext uri="{FF2B5EF4-FFF2-40B4-BE49-F238E27FC236}">
                <a16:creationId xmlns:a16="http://schemas.microsoft.com/office/drawing/2014/main" id="{832402E9-2713-0432-0E09-CAEF60DD7D86}"/>
              </a:ext>
            </a:extLst>
          </p:cNvPr>
          <p:cNvPicPr>
            <a:picLocks noChangeAspect="1"/>
          </p:cNvPicPr>
          <p:nvPr/>
        </p:nvPicPr>
        <p:blipFill>
          <a:blip r:embed="rId8"/>
          <a:stretch>
            <a:fillRect/>
          </a:stretch>
        </p:blipFill>
        <p:spPr>
          <a:xfrm>
            <a:off x="380978" y="4743434"/>
            <a:ext cx="1174805" cy="1801368"/>
          </a:xfrm>
          <a:prstGeom prst="rect">
            <a:avLst/>
          </a:prstGeom>
          <a:ln w="88900" cap="sq" cmpd="thickThin">
            <a:solidFill>
              <a:srgbClr val="000000"/>
            </a:solidFill>
            <a:prstDash val="solid"/>
            <a:miter lim="800000"/>
          </a:ln>
          <a:effectLst>
            <a:innerShdw blurRad="76200">
              <a:srgbClr val="000000"/>
            </a:innerShdw>
          </a:effectLst>
        </p:spPr>
      </p:pic>
      <p:pic>
        <p:nvPicPr>
          <p:cNvPr id="23" name="Picture 22">
            <a:extLst>
              <a:ext uri="{FF2B5EF4-FFF2-40B4-BE49-F238E27FC236}">
                <a16:creationId xmlns:a16="http://schemas.microsoft.com/office/drawing/2014/main" id="{B5CFA9DA-8418-A524-72A9-1B69600BCF9D}"/>
              </a:ext>
            </a:extLst>
          </p:cNvPr>
          <p:cNvPicPr>
            <a:picLocks noChangeAspect="1"/>
          </p:cNvPicPr>
          <p:nvPr/>
        </p:nvPicPr>
        <p:blipFill>
          <a:blip r:embed="rId9"/>
          <a:stretch>
            <a:fillRect/>
          </a:stretch>
        </p:blipFill>
        <p:spPr>
          <a:xfrm>
            <a:off x="431779" y="3793914"/>
            <a:ext cx="9693065" cy="64922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5" name="Picture 24">
            <a:extLst>
              <a:ext uri="{FF2B5EF4-FFF2-40B4-BE49-F238E27FC236}">
                <a16:creationId xmlns:a16="http://schemas.microsoft.com/office/drawing/2014/main" id="{C1FB9A69-BC2B-C61E-C067-BC63EBF355B6}"/>
              </a:ext>
            </a:extLst>
          </p:cNvPr>
          <p:cNvPicPr>
            <a:picLocks noChangeAspect="1"/>
          </p:cNvPicPr>
          <p:nvPr/>
        </p:nvPicPr>
        <p:blipFill>
          <a:blip r:embed="rId10"/>
          <a:stretch>
            <a:fillRect/>
          </a:stretch>
        </p:blipFill>
        <p:spPr>
          <a:xfrm>
            <a:off x="1907722" y="5807793"/>
            <a:ext cx="9693065" cy="64922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98901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B8C23-E5CB-81A1-8139-7E1924F365A2}"/>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7E19D727-F23C-9681-5C2F-42213CD83F8D}"/>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C467C731-6C61-AFF7-1889-B5E51E55F9A4}"/>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BFC7B2E7-259E-3A8B-E078-499351E1CDB9}"/>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6FCD6CED-B6D0-5A1F-12B6-1A99372A1627}"/>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A9F0C859-8E43-7216-413E-52E3ECFA7A41}"/>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2A5F484E-C2C0-B9E6-7055-898CCE1C73A1}"/>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0119706E-E9D9-A013-F9B0-CCA519B9034B}"/>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B0F34624-93A6-8483-5EDE-332D3E9EAC56}"/>
                </a:ext>
              </a:extLst>
            </p:cNvPr>
            <p:cNvSpPr txBox="1"/>
            <p:nvPr/>
          </p:nvSpPr>
          <p:spPr>
            <a:xfrm>
              <a:off x="6669052" y="2633584"/>
              <a:ext cx="7700207" cy="392104"/>
            </a:xfrm>
            <a:prstGeom prst="rect">
              <a:avLst/>
            </a:prstGeom>
            <a:noFill/>
          </p:spPr>
          <p:txBody>
            <a:bodyPr wrap="square" lIns="0" tIns="0" rIns="0" bIns="0" rtlCol="0">
              <a:spAutoFit/>
            </a:bodyPr>
            <a:lstStyle/>
            <a:p>
              <a:pPr lvl="0" algn="ctr">
                <a:spcAft>
                  <a:spcPts val="600"/>
                </a:spcAft>
                <a:defRPr/>
              </a:pPr>
              <a:r>
                <a:rPr lang="en-US" sz="2000" b="1" kern="0" dirty="0">
                  <a:solidFill>
                    <a:schemeClr val="bg1"/>
                  </a:solidFill>
                  <a:latin typeface="Lora" pitchFamily="2" charset="0"/>
                  <a:cs typeface="Times New Roman" panose="02020603050405020304" pitchFamily="18" charset="0"/>
                </a:rPr>
                <a:t>THE ROGERS TWINS – CHATFIELD H.S.</a:t>
              </a:r>
            </a:p>
          </p:txBody>
        </p:sp>
        <p:pic>
          <p:nvPicPr>
            <p:cNvPr id="558" name="Picture 557">
              <a:extLst>
                <a:ext uri="{FF2B5EF4-FFF2-40B4-BE49-F238E27FC236}">
                  <a16:creationId xmlns:a16="http://schemas.microsoft.com/office/drawing/2014/main" id="{2DDA9FCB-847D-0C07-8DC7-3A47D0DD8EB2}"/>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534405C4-2259-B79F-C8E1-13F3CD300E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sp>
        <p:nvSpPr>
          <p:cNvPr id="17" name="TextBox 16">
            <a:extLst>
              <a:ext uri="{FF2B5EF4-FFF2-40B4-BE49-F238E27FC236}">
                <a16:creationId xmlns:a16="http://schemas.microsoft.com/office/drawing/2014/main" id="{CB39AB35-18ED-A03A-729F-012BEC287C79}"/>
              </a:ext>
            </a:extLst>
          </p:cNvPr>
          <p:cNvSpPr txBox="1"/>
          <p:nvPr/>
        </p:nvSpPr>
        <p:spPr>
          <a:xfrm>
            <a:off x="1410431" y="4544835"/>
            <a:ext cx="9558073" cy="400110"/>
          </a:xfrm>
          <a:prstGeom prst="rect">
            <a:avLst/>
          </a:prstGeom>
          <a:noFill/>
        </p:spPr>
        <p:txBody>
          <a:bodyPr wrap="square" rtlCol="0">
            <a:spAutoFit/>
          </a:bodyPr>
          <a:lstStyle/>
          <a:p>
            <a:pPr algn="ctr"/>
            <a:r>
              <a:rPr lang="en-US" sz="2000" dirty="0">
                <a:latin typeface="Amasis MT Pro Black" panose="020F0502020204030204" pitchFamily="18" charset="0"/>
              </a:rPr>
              <a:t>TAYLOR ROGERS</a:t>
            </a:r>
          </a:p>
        </p:txBody>
      </p:sp>
      <p:sp>
        <p:nvSpPr>
          <p:cNvPr id="18" name="TextBox 17">
            <a:extLst>
              <a:ext uri="{FF2B5EF4-FFF2-40B4-BE49-F238E27FC236}">
                <a16:creationId xmlns:a16="http://schemas.microsoft.com/office/drawing/2014/main" id="{5D590255-18AC-EE68-2ECE-178C301739CA}"/>
              </a:ext>
            </a:extLst>
          </p:cNvPr>
          <p:cNvSpPr txBox="1"/>
          <p:nvPr/>
        </p:nvSpPr>
        <p:spPr>
          <a:xfrm>
            <a:off x="2704286" y="5799858"/>
            <a:ext cx="6852356" cy="400110"/>
          </a:xfrm>
          <a:prstGeom prst="rect">
            <a:avLst/>
          </a:prstGeom>
          <a:noFill/>
        </p:spPr>
        <p:txBody>
          <a:bodyPr wrap="square" rtlCol="0">
            <a:spAutoFit/>
          </a:bodyPr>
          <a:lstStyle/>
          <a:p>
            <a:pPr algn="ctr"/>
            <a:r>
              <a:rPr lang="en-US" sz="2000" dirty="0">
                <a:latin typeface="Amasis MT Pro Black" panose="02040A04050005020304" pitchFamily="18" charset="0"/>
              </a:rPr>
              <a:t>TYLER ROGERS</a:t>
            </a:r>
          </a:p>
        </p:txBody>
      </p:sp>
      <p:pic>
        <p:nvPicPr>
          <p:cNvPr id="8" name="Picture 7">
            <a:extLst>
              <a:ext uri="{FF2B5EF4-FFF2-40B4-BE49-F238E27FC236}">
                <a16:creationId xmlns:a16="http://schemas.microsoft.com/office/drawing/2014/main" id="{738592DB-79C7-A01E-BADF-33BF8398122B}"/>
              </a:ext>
            </a:extLst>
          </p:cNvPr>
          <p:cNvPicPr>
            <a:picLocks noChangeAspect="1"/>
          </p:cNvPicPr>
          <p:nvPr/>
        </p:nvPicPr>
        <p:blipFill>
          <a:blip r:embed="rId5"/>
          <a:stretch>
            <a:fillRect/>
          </a:stretch>
        </p:blipFill>
        <p:spPr>
          <a:xfrm>
            <a:off x="1515453" y="6271529"/>
            <a:ext cx="9162288" cy="4095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C300150A-2714-020A-74E6-A17F471ADBF2}"/>
              </a:ext>
            </a:extLst>
          </p:cNvPr>
          <p:cNvPicPr>
            <a:picLocks noChangeAspect="1"/>
          </p:cNvPicPr>
          <p:nvPr/>
        </p:nvPicPr>
        <p:blipFill>
          <a:blip r:embed="rId6"/>
          <a:stretch>
            <a:fillRect/>
          </a:stretch>
        </p:blipFill>
        <p:spPr>
          <a:xfrm>
            <a:off x="1515453" y="5056908"/>
            <a:ext cx="9162288" cy="4161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2E921A2A-7D82-E6EF-F1BF-B9C7FD6624B6}"/>
              </a:ext>
            </a:extLst>
          </p:cNvPr>
          <p:cNvPicPr>
            <a:picLocks noChangeAspect="1"/>
          </p:cNvPicPr>
          <p:nvPr/>
        </p:nvPicPr>
        <p:blipFill>
          <a:blip r:embed="rId7"/>
          <a:stretch>
            <a:fillRect/>
          </a:stretch>
        </p:blipFill>
        <p:spPr>
          <a:xfrm>
            <a:off x="3342538" y="1141197"/>
            <a:ext cx="5214439" cy="334390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30705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F29DF-BE42-A1D2-0D41-A57FBDC03909}"/>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4C8E8AA2-0127-530B-6814-463F259721F1}"/>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02447336-48EE-EB11-70CE-15C31087B73A}"/>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973FD269-E61F-DAD1-FB6A-EDFD93A36593}"/>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80FB7698-274D-096A-C388-6FE27FEA48C8}"/>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03C25DFF-12CE-8F70-7CD7-C7B0C4DC3CDC}"/>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703418FD-753B-555D-9B75-BC3CD372AA3E}"/>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9B83000E-E3F7-E1D4-6B20-D7E0C0593F8D}"/>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57024391-D1D2-1D33-DFF5-7C4D35E09243}"/>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COLORADO NATIVES ALL-POSITION TEAM</a:t>
              </a:r>
            </a:p>
          </p:txBody>
        </p:sp>
        <p:pic>
          <p:nvPicPr>
            <p:cNvPr id="558" name="Picture 557">
              <a:extLst>
                <a:ext uri="{FF2B5EF4-FFF2-40B4-BE49-F238E27FC236}">
                  <a16:creationId xmlns:a16="http://schemas.microsoft.com/office/drawing/2014/main" id="{8533AC06-B05E-1943-F01A-91F07DAAFB7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52749629-AE66-7F77-D649-F1810A4BB9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pic>
        <p:nvPicPr>
          <p:cNvPr id="3" name="Picture 2">
            <a:extLst>
              <a:ext uri="{FF2B5EF4-FFF2-40B4-BE49-F238E27FC236}">
                <a16:creationId xmlns:a16="http://schemas.microsoft.com/office/drawing/2014/main" id="{13D8AC8C-0A05-AE2B-8326-0DD4F4B52062}"/>
              </a:ext>
            </a:extLst>
          </p:cNvPr>
          <p:cNvPicPr>
            <a:picLocks noChangeAspect="1"/>
          </p:cNvPicPr>
          <p:nvPr/>
        </p:nvPicPr>
        <p:blipFill>
          <a:blip r:embed="rId5"/>
          <a:stretch>
            <a:fillRect/>
          </a:stretch>
        </p:blipFill>
        <p:spPr>
          <a:xfrm>
            <a:off x="2854603" y="1096972"/>
            <a:ext cx="7327164" cy="5718509"/>
          </a:xfrm>
          <a:prstGeom prst="rect">
            <a:avLst/>
          </a:prstGeom>
        </p:spPr>
      </p:pic>
    </p:spTree>
    <p:extLst>
      <p:ext uri="{BB962C8B-B14F-4D97-AF65-F5344CB8AC3E}">
        <p14:creationId xmlns:p14="http://schemas.microsoft.com/office/powerpoint/2010/main" val="1585292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AE3E2-DD46-9F1B-0C35-678D7ED16BD2}"/>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4A236527-3FA8-A876-75CF-8FAF50DDFB39}"/>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71FE3481-FB0B-C087-D2BB-850CDABFDB30}"/>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92894B28-85FE-428A-C2FC-6E7F7C68EC5E}"/>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AC320BE6-BBDF-C162-5998-F81B878A3430}"/>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261DA9F1-A193-4755-6F78-AA7B40569AEF}"/>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5B09C9AB-8C5E-DA5E-660A-C0CC9C4C2265}"/>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45B9123A-6285-06A2-058F-DED3B46F13A2}"/>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6FC9DFFF-9BC1-CFE9-6590-E818524B7D4C}"/>
                </a:ext>
              </a:extLst>
            </p:cNvPr>
            <p:cNvSpPr txBox="1"/>
            <p:nvPr/>
          </p:nvSpPr>
          <p:spPr>
            <a:xfrm>
              <a:off x="6669052" y="2633584"/>
              <a:ext cx="7700207" cy="803812"/>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FIRST ROUND DRAFT PICKS </a:t>
              </a:r>
            </a:p>
            <a:p>
              <a:pPr lvl="0" algn="ctr">
                <a:spcAft>
                  <a:spcPts val="600"/>
                </a:spcAft>
                <a:defRPr/>
              </a:pPr>
              <a:endParaRPr lang="en-US" sz="1200" b="1" kern="0" dirty="0">
                <a:solidFill>
                  <a:schemeClr val="bg1"/>
                </a:solidFill>
                <a:latin typeface="Lora" pitchFamily="2" charset="0"/>
                <a:cs typeface="Times New Roman" panose="02020603050405020304" pitchFamily="18" charset="0"/>
              </a:endParaRPr>
            </a:p>
          </p:txBody>
        </p:sp>
        <p:pic>
          <p:nvPicPr>
            <p:cNvPr id="558" name="Picture 557">
              <a:extLst>
                <a:ext uri="{FF2B5EF4-FFF2-40B4-BE49-F238E27FC236}">
                  <a16:creationId xmlns:a16="http://schemas.microsoft.com/office/drawing/2014/main" id="{7374F358-28F8-F862-0558-8926C490131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34CC3181-5F5E-1823-92FE-B3E944B477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pic>
        <p:nvPicPr>
          <p:cNvPr id="3" name="Picture 2">
            <a:extLst>
              <a:ext uri="{FF2B5EF4-FFF2-40B4-BE49-F238E27FC236}">
                <a16:creationId xmlns:a16="http://schemas.microsoft.com/office/drawing/2014/main" id="{10FBA894-A00F-B869-C7E7-B21522112D54}"/>
              </a:ext>
            </a:extLst>
          </p:cNvPr>
          <p:cNvPicPr>
            <a:picLocks noChangeAspect="1"/>
          </p:cNvPicPr>
          <p:nvPr/>
        </p:nvPicPr>
        <p:blipFill>
          <a:blip r:embed="rId5"/>
          <a:stretch>
            <a:fillRect/>
          </a:stretch>
        </p:blipFill>
        <p:spPr>
          <a:xfrm>
            <a:off x="570088" y="1160510"/>
            <a:ext cx="11051823" cy="5569940"/>
          </a:xfrm>
          <a:prstGeom prst="rect">
            <a:avLst/>
          </a:prstGeom>
        </p:spPr>
      </p:pic>
    </p:spTree>
    <p:extLst>
      <p:ext uri="{BB962C8B-B14F-4D97-AF65-F5344CB8AC3E}">
        <p14:creationId xmlns:p14="http://schemas.microsoft.com/office/powerpoint/2010/main" val="2949646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35022-BD23-956E-0393-79264A5420FD}"/>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65E7DBB0-3FCB-5CF7-2AA1-05C29B71E11F}"/>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FBC4D96C-D4DC-3E2C-D57B-A123B66ADBF3}"/>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33BE8F72-F763-4A7D-013F-D981F5E54ED3}"/>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8C5B8CA8-238B-54DC-3FA3-EC2D8C41643D}"/>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261DCE20-6183-A773-3D22-73E8968ABEB9}"/>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519C9D0B-F2CB-7A95-7EDC-5469C8EA355C}"/>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D00CB629-8B6B-CCDB-FDFF-91414EB20CDA}"/>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BAA43658-ACED-5E9A-EDE5-3C487EF4B547}"/>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FIRST ROUND DRAFT PICKS</a:t>
              </a:r>
            </a:p>
          </p:txBody>
        </p:sp>
        <p:pic>
          <p:nvPicPr>
            <p:cNvPr id="558" name="Picture 557">
              <a:extLst>
                <a:ext uri="{FF2B5EF4-FFF2-40B4-BE49-F238E27FC236}">
                  <a16:creationId xmlns:a16="http://schemas.microsoft.com/office/drawing/2014/main" id="{B8006E7B-FEC0-99C4-EC1B-91F19856AF7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8AF5EB0F-9180-9AB3-6E96-F8439AE514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sp>
        <p:nvSpPr>
          <p:cNvPr id="17" name="TextBox 16">
            <a:extLst>
              <a:ext uri="{FF2B5EF4-FFF2-40B4-BE49-F238E27FC236}">
                <a16:creationId xmlns:a16="http://schemas.microsoft.com/office/drawing/2014/main" id="{54AFDBB3-C91E-60AB-766E-BCD82C23F190}"/>
              </a:ext>
            </a:extLst>
          </p:cNvPr>
          <p:cNvSpPr txBox="1"/>
          <p:nvPr/>
        </p:nvSpPr>
        <p:spPr>
          <a:xfrm>
            <a:off x="1637094" y="1481363"/>
            <a:ext cx="9558073" cy="369332"/>
          </a:xfrm>
          <a:prstGeom prst="rect">
            <a:avLst/>
          </a:prstGeom>
          <a:noFill/>
        </p:spPr>
        <p:txBody>
          <a:bodyPr wrap="square" rtlCol="0">
            <a:spAutoFit/>
          </a:bodyPr>
          <a:lstStyle/>
          <a:p>
            <a:pPr algn="ctr"/>
            <a:r>
              <a:rPr lang="en-US" dirty="0">
                <a:solidFill>
                  <a:srgbClr val="A6488B"/>
                </a:solidFill>
                <a:latin typeface="Amasis MT Pro Black" panose="020F0502020204030204" pitchFamily="18" charset="0"/>
              </a:rPr>
              <a:t>DARNELL McDONALD </a:t>
            </a:r>
            <a:r>
              <a:rPr lang="en-US" dirty="0">
                <a:latin typeface="Amasis MT Pro Black" panose="020F0502020204030204" pitchFamily="18" charset="0"/>
              </a:rPr>
              <a:t>– (2004-2013) - CHERRY CREEK H.S. </a:t>
            </a:r>
          </a:p>
        </p:txBody>
      </p:sp>
      <p:sp>
        <p:nvSpPr>
          <p:cNvPr id="18" name="TextBox 17">
            <a:extLst>
              <a:ext uri="{FF2B5EF4-FFF2-40B4-BE49-F238E27FC236}">
                <a16:creationId xmlns:a16="http://schemas.microsoft.com/office/drawing/2014/main" id="{B53427AC-2AAB-1FD4-03D0-AEF9D0C4DCB0}"/>
              </a:ext>
            </a:extLst>
          </p:cNvPr>
          <p:cNvSpPr txBox="1"/>
          <p:nvPr/>
        </p:nvSpPr>
        <p:spPr>
          <a:xfrm>
            <a:off x="1938773" y="3343482"/>
            <a:ext cx="6852356" cy="369332"/>
          </a:xfrm>
          <a:prstGeom prst="rect">
            <a:avLst/>
          </a:prstGeom>
          <a:noFill/>
        </p:spPr>
        <p:txBody>
          <a:bodyPr wrap="square" rtlCol="0">
            <a:spAutoFit/>
          </a:bodyPr>
          <a:lstStyle/>
          <a:p>
            <a:pPr algn="ctr"/>
            <a:r>
              <a:rPr lang="en-US" dirty="0">
                <a:solidFill>
                  <a:srgbClr val="A6488B"/>
                </a:solidFill>
                <a:latin typeface="Amasis MT Pro Black" panose="02040A04050005020304" pitchFamily="18" charset="0"/>
              </a:rPr>
              <a:t>STEVE DUNNING - </a:t>
            </a:r>
            <a:r>
              <a:rPr lang="en-US" dirty="0">
                <a:latin typeface="Amasis MT Pro Black" panose="02040A04050005020304" pitchFamily="18" charset="0"/>
              </a:rPr>
              <a:t>(1970 – 1977) – DENVER</a:t>
            </a:r>
          </a:p>
        </p:txBody>
      </p:sp>
      <p:sp>
        <p:nvSpPr>
          <p:cNvPr id="19" name="TextBox 18">
            <a:extLst>
              <a:ext uri="{FF2B5EF4-FFF2-40B4-BE49-F238E27FC236}">
                <a16:creationId xmlns:a16="http://schemas.microsoft.com/office/drawing/2014/main" id="{BAB6D8E7-4EF1-6C06-49BE-0CE5784EFEDB}"/>
              </a:ext>
            </a:extLst>
          </p:cNvPr>
          <p:cNvSpPr txBox="1"/>
          <p:nvPr/>
        </p:nvSpPr>
        <p:spPr>
          <a:xfrm>
            <a:off x="1960491" y="5329101"/>
            <a:ext cx="9430572" cy="369332"/>
          </a:xfrm>
          <a:prstGeom prst="rect">
            <a:avLst/>
          </a:prstGeom>
          <a:noFill/>
        </p:spPr>
        <p:txBody>
          <a:bodyPr wrap="square" rtlCol="0">
            <a:spAutoFit/>
          </a:bodyPr>
          <a:lstStyle/>
          <a:p>
            <a:pPr algn="ctr"/>
            <a:r>
              <a:rPr lang="en-US" dirty="0">
                <a:solidFill>
                  <a:srgbClr val="A6488B"/>
                </a:solidFill>
                <a:latin typeface="Amasis MT Pro Black" panose="020F0502020204030204" pitchFamily="18" charset="0"/>
              </a:rPr>
              <a:t>MARCO GONZALES </a:t>
            </a:r>
            <a:r>
              <a:rPr lang="en-US" dirty="0">
                <a:latin typeface="Amasis MT Pro Black" panose="02040A04050005020304" pitchFamily="18" charset="0"/>
              </a:rPr>
              <a:t>– (2014-2024) - ROCKY MTN HS, FORT COLLINS</a:t>
            </a:r>
          </a:p>
        </p:txBody>
      </p:sp>
      <p:pic>
        <p:nvPicPr>
          <p:cNvPr id="25" name="Picture 24">
            <a:extLst>
              <a:ext uri="{FF2B5EF4-FFF2-40B4-BE49-F238E27FC236}">
                <a16:creationId xmlns:a16="http://schemas.microsoft.com/office/drawing/2014/main" id="{1AB675A8-81DD-23F1-7478-E5F9FB36E950}"/>
              </a:ext>
            </a:extLst>
          </p:cNvPr>
          <p:cNvPicPr>
            <a:picLocks noChangeAspect="1"/>
          </p:cNvPicPr>
          <p:nvPr/>
        </p:nvPicPr>
        <p:blipFill>
          <a:blip r:embed="rId5"/>
          <a:stretch>
            <a:fillRect/>
          </a:stretch>
        </p:blipFill>
        <p:spPr>
          <a:xfrm>
            <a:off x="1907722" y="5807793"/>
            <a:ext cx="9693065" cy="64922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9451C756-9CC3-0A44-DAD5-751080D711C6}"/>
              </a:ext>
            </a:extLst>
          </p:cNvPr>
          <p:cNvPicPr>
            <a:picLocks noChangeAspect="1"/>
          </p:cNvPicPr>
          <p:nvPr/>
        </p:nvPicPr>
        <p:blipFill>
          <a:blip r:embed="rId6"/>
          <a:stretch>
            <a:fillRect/>
          </a:stretch>
        </p:blipFill>
        <p:spPr>
          <a:xfrm>
            <a:off x="277083" y="1357184"/>
            <a:ext cx="1200318" cy="170521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Picture 6">
            <a:extLst>
              <a:ext uri="{FF2B5EF4-FFF2-40B4-BE49-F238E27FC236}">
                <a16:creationId xmlns:a16="http://schemas.microsoft.com/office/drawing/2014/main" id="{023A206B-4FAE-CE6E-EAA1-3F931D5D68BC}"/>
              </a:ext>
            </a:extLst>
          </p:cNvPr>
          <p:cNvPicPr>
            <a:picLocks noChangeAspect="1"/>
          </p:cNvPicPr>
          <p:nvPr/>
        </p:nvPicPr>
        <p:blipFill>
          <a:blip r:embed="rId7"/>
          <a:stretch>
            <a:fillRect/>
          </a:stretch>
        </p:blipFill>
        <p:spPr>
          <a:xfrm>
            <a:off x="10525969" y="3028695"/>
            <a:ext cx="1143160" cy="171473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icture 9">
            <a:extLst>
              <a:ext uri="{FF2B5EF4-FFF2-40B4-BE49-F238E27FC236}">
                <a16:creationId xmlns:a16="http://schemas.microsoft.com/office/drawing/2014/main" id="{C6A23D52-5D7F-B475-55CC-3D03C551D613}"/>
              </a:ext>
            </a:extLst>
          </p:cNvPr>
          <p:cNvPicPr>
            <a:picLocks noChangeAspect="1"/>
          </p:cNvPicPr>
          <p:nvPr/>
        </p:nvPicPr>
        <p:blipFill>
          <a:blip r:embed="rId8"/>
          <a:stretch>
            <a:fillRect/>
          </a:stretch>
        </p:blipFill>
        <p:spPr>
          <a:xfrm>
            <a:off x="394096" y="4742278"/>
            <a:ext cx="1152686" cy="171473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2" name="Picture 11">
            <a:extLst>
              <a:ext uri="{FF2B5EF4-FFF2-40B4-BE49-F238E27FC236}">
                <a16:creationId xmlns:a16="http://schemas.microsoft.com/office/drawing/2014/main" id="{22AF6073-5706-D035-046C-A9883F19D931}"/>
              </a:ext>
            </a:extLst>
          </p:cNvPr>
          <p:cNvPicPr>
            <a:picLocks noChangeAspect="1"/>
          </p:cNvPicPr>
          <p:nvPr/>
        </p:nvPicPr>
        <p:blipFill>
          <a:blip r:embed="rId9"/>
          <a:stretch>
            <a:fillRect/>
          </a:stretch>
        </p:blipFill>
        <p:spPr>
          <a:xfrm>
            <a:off x="498480" y="3820399"/>
            <a:ext cx="9665208" cy="64735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04D38145-009E-C740-F6EB-C9C63FF6473E}"/>
              </a:ext>
            </a:extLst>
          </p:cNvPr>
          <p:cNvPicPr>
            <a:picLocks noChangeAspect="1"/>
          </p:cNvPicPr>
          <p:nvPr/>
        </p:nvPicPr>
        <p:blipFill>
          <a:blip r:embed="rId10"/>
          <a:stretch>
            <a:fillRect/>
          </a:stretch>
        </p:blipFill>
        <p:spPr>
          <a:xfrm>
            <a:off x="1666977" y="2041081"/>
            <a:ext cx="10161608" cy="64735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76233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CF59C-74DE-6CDD-2954-9C9CCB542A77}"/>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0CCA5B3E-8F8A-F7F9-1121-4140EBF06F06}"/>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96136DCB-C029-58F0-AA01-1B4CC9F9FE01}"/>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559FCD0F-6C0B-D79A-2C6F-601E2700467E}"/>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DD39A9C0-4FFB-9E82-1157-70D6E4DC0FA7}"/>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54F03493-49D0-1765-25A4-B83195D76881}"/>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1B94952F-0C07-D5DA-70BA-5633BFBA1581}"/>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3FCB546D-44CA-02AF-9A2D-88FFFE6F48E9}"/>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CA53449C-80B0-492C-00CF-A7242E94F8D2}"/>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FIRST ROUND DRAFT PICKS</a:t>
              </a:r>
            </a:p>
          </p:txBody>
        </p:sp>
        <p:pic>
          <p:nvPicPr>
            <p:cNvPr id="558" name="Picture 557">
              <a:extLst>
                <a:ext uri="{FF2B5EF4-FFF2-40B4-BE49-F238E27FC236}">
                  <a16:creationId xmlns:a16="http://schemas.microsoft.com/office/drawing/2014/main" id="{C1F5AA91-845F-AC31-A095-24F14B39010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307E9F96-FCEF-C566-61A9-2338D7C4CA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sp>
        <p:nvSpPr>
          <p:cNvPr id="17" name="TextBox 16">
            <a:extLst>
              <a:ext uri="{FF2B5EF4-FFF2-40B4-BE49-F238E27FC236}">
                <a16:creationId xmlns:a16="http://schemas.microsoft.com/office/drawing/2014/main" id="{6D2E601E-DF78-526A-D695-1B008C0CA9C6}"/>
              </a:ext>
            </a:extLst>
          </p:cNvPr>
          <p:cNvSpPr txBox="1"/>
          <p:nvPr/>
        </p:nvSpPr>
        <p:spPr>
          <a:xfrm>
            <a:off x="1850703" y="1516031"/>
            <a:ext cx="9558073" cy="369332"/>
          </a:xfrm>
          <a:prstGeom prst="rect">
            <a:avLst/>
          </a:prstGeom>
          <a:noFill/>
        </p:spPr>
        <p:txBody>
          <a:bodyPr wrap="square" rtlCol="0">
            <a:spAutoFit/>
          </a:bodyPr>
          <a:lstStyle/>
          <a:p>
            <a:pPr algn="ctr"/>
            <a:r>
              <a:rPr lang="en-US" dirty="0">
                <a:solidFill>
                  <a:srgbClr val="A6488B"/>
                </a:solidFill>
                <a:latin typeface="Amasis MT Pro Black" panose="020F0502020204030204" pitchFamily="18" charset="0"/>
              </a:rPr>
              <a:t>LUKE HOCHEVAR </a:t>
            </a:r>
            <a:r>
              <a:rPr lang="en-US" dirty="0">
                <a:latin typeface="Amasis MT Pro Black" panose="020F0502020204030204" pitchFamily="18" charset="0"/>
              </a:rPr>
              <a:t>– (2007-2016) - DENVER</a:t>
            </a:r>
          </a:p>
        </p:txBody>
      </p:sp>
      <p:sp>
        <p:nvSpPr>
          <p:cNvPr id="18" name="TextBox 17">
            <a:extLst>
              <a:ext uri="{FF2B5EF4-FFF2-40B4-BE49-F238E27FC236}">
                <a16:creationId xmlns:a16="http://schemas.microsoft.com/office/drawing/2014/main" id="{7F95D1DB-67DF-24EC-7005-4475A746226D}"/>
              </a:ext>
            </a:extLst>
          </p:cNvPr>
          <p:cNvSpPr txBox="1"/>
          <p:nvPr/>
        </p:nvSpPr>
        <p:spPr>
          <a:xfrm>
            <a:off x="2517507" y="3197843"/>
            <a:ext cx="6852356" cy="369332"/>
          </a:xfrm>
          <a:prstGeom prst="rect">
            <a:avLst/>
          </a:prstGeom>
          <a:noFill/>
        </p:spPr>
        <p:txBody>
          <a:bodyPr wrap="square" rtlCol="0">
            <a:spAutoFit/>
          </a:bodyPr>
          <a:lstStyle/>
          <a:p>
            <a:pPr algn="ctr"/>
            <a:r>
              <a:rPr lang="en-US" dirty="0">
                <a:solidFill>
                  <a:srgbClr val="A6488B"/>
                </a:solidFill>
                <a:latin typeface="Amasis MT Pro Black" panose="02040A04050005020304" pitchFamily="18" charset="0"/>
              </a:rPr>
              <a:t>PIERCE JOHNSON </a:t>
            </a:r>
            <a:r>
              <a:rPr lang="en-US" dirty="0">
                <a:latin typeface="Amasis MT Pro Black" panose="02040A04050005020304" pitchFamily="18" charset="0"/>
              </a:rPr>
              <a:t>– (2017-PRESENT) - DENVER</a:t>
            </a:r>
          </a:p>
        </p:txBody>
      </p:sp>
      <p:sp>
        <p:nvSpPr>
          <p:cNvPr id="19" name="TextBox 18">
            <a:extLst>
              <a:ext uri="{FF2B5EF4-FFF2-40B4-BE49-F238E27FC236}">
                <a16:creationId xmlns:a16="http://schemas.microsoft.com/office/drawing/2014/main" id="{9E2578C6-518B-FC99-8C10-83FF1767DBCA}"/>
              </a:ext>
            </a:extLst>
          </p:cNvPr>
          <p:cNvSpPr txBox="1"/>
          <p:nvPr/>
        </p:nvSpPr>
        <p:spPr>
          <a:xfrm>
            <a:off x="2085591" y="5442247"/>
            <a:ext cx="9430572" cy="369332"/>
          </a:xfrm>
          <a:prstGeom prst="rect">
            <a:avLst/>
          </a:prstGeom>
          <a:noFill/>
        </p:spPr>
        <p:txBody>
          <a:bodyPr wrap="square" rtlCol="0">
            <a:spAutoFit/>
          </a:bodyPr>
          <a:lstStyle/>
          <a:p>
            <a:pPr algn="ctr"/>
            <a:r>
              <a:rPr lang="en-US" dirty="0">
                <a:solidFill>
                  <a:srgbClr val="A6488B"/>
                </a:solidFill>
                <a:latin typeface="Amasis MT Pro Black" panose="02040A04050005020304" pitchFamily="18" charset="0"/>
              </a:rPr>
              <a:t>CHAD HUTCHINSON </a:t>
            </a:r>
            <a:r>
              <a:rPr lang="en-US" dirty="0">
                <a:latin typeface="Amasis MT Pro Black" panose="02040A04050005020304" pitchFamily="18" charset="0"/>
              </a:rPr>
              <a:t>– (2001) - BOULDER</a:t>
            </a:r>
          </a:p>
        </p:txBody>
      </p:sp>
      <p:pic>
        <p:nvPicPr>
          <p:cNvPr id="4" name="Picture 3">
            <a:extLst>
              <a:ext uri="{FF2B5EF4-FFF2-40B4-BE49-F238E27FC236}">
                <a16:creationId xmlns:a16="http://schemas.microsoft.com/office/drawing/2014/main" id="{332E048E-49E9-CCEA-0688-920B01DC5547}"/>
              </a:ext>
            </a:extLst>
          </p:cNvPr>
          <p:cNvPicPr>
            <a:picLocks noChangeAspect="1"/>
          </p:cNvPicPr>
          <p:nvPr/>
        </p:nvPicPr>
        <p:blipFill>
          <a:blip r:embed="rId5"/>
          <a:stretch>
            <a:fillRect/>
          </a:stretch>
        </p:blipFill>
        <p:spPr>
          <a:xfrm>
            <a:off x="258030" y="1179738"/>
            <a:ext cx="1361199" cy="1999262"/>
          </a:xfrm>
          <a:prstGeom prst="rect">
            <a:avLst/>
          </a:prstGeom>
          <a:ln w="88900" cap="sq" cmpd="thickThin">
            <a:solidFill>
              <a:srgbClr val="00000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A28A8380-BDB7-4C33-0CFC-1F15C20AC439}"/>
              </a:ext>
            </a:extLst>
          </p:cNvPr>
          <p:cNvPicPr>
            <a:picLocks noChangeAspect="1"/>
          </p:cNvPicPr>
          <p:nvPr/>
        </p:nvPicPr>
        <p:blipFill>
          <a:blip r:embed="rId6"/>
          <a:stretch>
            <a:fillRect/>
          </a:stretch>
        </p:blipFill>
        <p:spPr>
          <a:xfrm>
            <a:off x="10559256" y="2992072"/>
            <a:ext cx="1374714" cy="2002536"/>
          </a:xfrm>
          <a:prstGeom prst="rect">
            <a:avLst/>
          </a:prstGeom>
          <a:ln w="88900" cap="sq" cmpd="thickThin">
            <a:solidFill>
              <a:srgbClr val="000000"/>
            </a:solidFill>
            <a:prstDash val="solid"/>
            <a:miter lim="800000"/>
          </a:ln>
          <a:effectLst>
            <a:innerShdw blurRad="76200">
              <a:srgbClr val="000000"/>
            </a:innerShdw>
          </a:effectLst>
        </p:spPr>
      </p:pic>
      <p:pic>
        <p:nvPicPr>
          <p:cNvPr id="10" name="Picture 9">
            <a:extLst>
              <a:ext uri="{FF2B5EF4-FFF2-40B4-BE49-F238E27FC236}">
                <a16:creationId xmlns:a16="http://schemas.microsoft.com/office/drawing/2014/main" id="{93C7079C-504F-D46E-CE04-A212361084DA}"/>
              </a:ext>
            </a:extLst>
          </p:cNvPr>
          <p:cNvPicPr>
            <a:picLocks noChangeAspect="1"/>
          </p:cNvPicPr>
          <p:nvPr/>
        </p:nvPicPr>
        <p:blipFill>
          <a:blip r:embed="rId7"/>
          <a:stretch>
            <a:fillRect/>
          </a:stretch>
        </p:blipFill>
        <p:spPr>
          <a:xfrm>
            <a:off x="258030" y="4660115"/>
            <a:ext cx="1441386" cy="2002536"/>
          </a:xfrm>
          <a:prstGeom prst="rect">
            <a:avLst/>
          </a:prstGeom>
          <a:ln w="88900" cap="sq" cmpd="thickThin">
            <a:solidFill>
              <a:srgbClr val="000000"/>
            </a:solidFill>
            <a:prstDash val="solid"/>
            <a:miter lim="800000"/>
          </a:ln>
          <a:effectLst>
            <a:innerShdw blurRad="76200">
              <a:srgbClr val="000000"/>
            </a:innerShdw>
          </a:effectLst>
        </p:spPr>
      </p:pic>
      <p:pic>
        <p:nvPicPr>
          <p:cNvPr id="12" name="Picture 11">
            <a:extLst>
              <a:ext uri="{FF2B5EF4-FFF2-40B4-BE49-F238E27FC236}">
                <a16:creationId xmlns:a16="http://schemas.microsoft.com/office/drawing/2014/main" id="{2E227988-B63F-F898-97A4-638580D9BAB7}"/>
              </a:ext>
            </a:extLst>
          </p:cNvPr>
          <p:cNvPicPr>
            <a:picLocks noChangeAspect="1"/>
          </p:cNvPicPr>
          <p:nvPr/>
        </p:nvPicPr>
        <p:blipFill>
          <a:blip r:embed="rId8"/>
          <a:stretch>
            <a:fillRect/>
          </a:stretch>
        </p:blipFill>
        <p:spPr>
          <a:xfrm>
            <a:off x="2000823" y="2019014"/>
            <a:ext cx="9692640" cy="64919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D31BB123-2C69-0E15-9A81-8300DB17A5AB}"/>
              </a:ext>
            </a:extLst>
          </p:cNvPr>
          <p:cNvPicPr>
            <a:picLocks noChangeAspect="1"/>
          </p:cNvPicPr>
          <p:nvPr/>
        </p:nvPicPr>
        <p:blipFill>
          <a:blip r:embed="rId9"/>
          <a:stretch>
            <a:fillRect/>
          </a:stretch>
        </p:blipFill>
        <p:spPr>
          <a:xfrm>
            <a:off x="582194" y="3723424"/>
            <a:ext cx="9692640" cy="64919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Picture 19">
            <a:extLst>
              <a:ext uri="{FF2B5EF4-FFF2-40B4-BE49-F238E27FC236}">
                <a16:creationId xmlns:a16="http://schemas.microsoft.com/office/drawing/2014/main" id="{F6CDAEAC-3E8F-117D-5ACB-3D90B62BFCD5}"/>
              </a:ext>
            </a:extLst>
          </p:cNvPr>
          <p:cNvPicPr>
            <a:picLocks noChangeAspect="1"/>
          </p:cNvPicPr>
          <p:nvPr/>
        </p:nvPicPr>
        <p:blipFill>
          <a:blip r:embed="rId10"/>
          <a:stretch>
            <a:fillRect/>
          </a:stretch>
        </p:blipFill>
        <p:spPr>
          <a:xfrm>
            <a:off x="2023401" y="5917222"/>
            <a:ext cx="9692640" cy="64919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3933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A69CC-5687-F734-087C-AC2FE6B3652E}"/>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4A209B2C-036E-A782-3B5F-75354B8696F5}"/>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F760EDFB-C487-2680-6287-3733183E1127}"/>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3DD362B5-AC9D-AD83-D5AF-D31083D9C37B}"/>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DBBE35E3-14E4-1964-0CE4-0D175FBD002A}"/>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25BACEEB-3504-F958-DC0E-FD7509E1B5E7}"/>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2F85A929-DCA8-4BAA-6B44-8F8C529C3D0C}"/>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BC33F1E1-F2E2-3C6C-B364-85F6B917D3C4}"/>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A443A48C-EDAC-A9C3-3309-ECFA81F086F5}"/>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FIRST ROUND DRAFT PICKS</a:t>
              </a:r>
            </a:p>
          </p:txBody>
        </p:sp>
        <p:pic>
          <p:nvPicPr>
            <p:cNvPr id="558" name="Picture 557">
              <a:extLst>
                <a:ext uri="{FF2B5EF4-FFF2-40B4-BE49-F238E27FC236}">
                  <a16:creationId xmlns:a16="http://schemas.microsoft.com/office/drawing/2014/main" id="{38CA8C6B-37B9-41EF-468D-B6102F82CEB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F22271EE-0ED3-B586-52F8-04926E5FD7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sp>
        <p:nvSpPr>
          <p:cNvPr id="17" name="TextBox 16">
            <a:extLst>
              <a:ext uri="{FF2B5EF4-FFF2-40B4-BE49-F238E27FC236}">
                <a16:creationId xmlns:a16="http://schemas.microsoft.com/office/drawing/2014/main" id="{185F8281-7B34-11D4-890A-1737B27535E0}"/>
              </a:ext>
            </a:extLst>
          </p:cNvPr>
          <p:cNvSpPr txBox="1"/>
          <p:nvPr/>
        </p:nvSpPr>
        <p:spPr>
          <a:xfrm>
            <a:off x="1422603" y="1357184"/>
            <a:ext cx="9558073" cy="369332"/>
          </a:xfrm>
          <a:prstGeom prst="rect">
            <a:avLst/>
          </a:prstGeom>
          <a:noFill/>
        </p:spPr>
        <p:txBody>
          <a:bodyPr wrap="square" rtlCol="0">
            <a:spAutoFit/>
          </a:bodyPr>
          <a:lstStyle/>
          <a:p>
            <a:pPr algn="ctr"/>
            <a:r>
              <a:rPr lang="en-US" dirty="0">
                <a:solidFill>
                  <a:srgbClr val="A6488B"/>
                </a:solidFill>
                <a:latin typeface="Amasis MT Pro Black" panose="020F0502020204030204" pitchFamily="18" charset="0"/>
              </a:rPr>
              <a:t>JEFF KING  </a:t>
            </a:r>
            <a:r>
              <a:rPr lang="en-US" dirty="0">
                <a:latin typeface="Amasis MT Pro Black" panose="020F0502020204030204" pitchFamily="18" charset="0"/>
              </a:rPr>
              <a:t>(1989-1999) – RAMPART HS , CO SPRINGS</a:t>
            </a:r>
          </a:p>
        </p:txBody>
      </p:sp>
      <p:sp>
        <p:nvSpPr>
          <p:cNvPr id="18" name="TextBox 17">
            <a:extLst>
              <a:ext uri="{FF2B5EF4-FFF2-40B4-BE49-F238E27FC236}">
                <a16:creationId xmlns:a16="http://schemas.microsoft.com/office/drawing/2014/main" id="{50C9AAFE-C946-B846-D423-916FEED77CE3}"/>
              </a:ext>
            </a:extLst>
          </p:cNvPr>
          <p:cNvSpPr txBox="1"/>
          <p:nvPr/>
        </p:nvSpPr>
        <p:spPr>
          <a:xfrm>
            <a:off x="1477401" y="3244334"/>
            <a:ext cx="8447005" cy="369332"/>
          </a:xfrm>
          <a:prstGeom prst="rect">
            <a:avLst/>
          </a:prstGeom>
          <a:noFill/>
        </p:spPr>
        <p:txBody>
          <a:bodyPr wrap="square" rtlCol="0">
            <a:spAutoFit/>
          </a:bodyPr>
          <a:lstStyle/>
          <a:p>
            <a:pPr algn="ctr"/>
            <a:r>
              <a:rPr lang="en-US" dirty="0">
                <a:solidFill>
                  <a:srgbClr val="A6488B"/>
                </a:solidFill>
                <a:latin typeface="Amasis MT Pro Black" panose="02040A04050005020304" pitchFamily="18" charset="0"/>
              </a:rPr>
              <a:t>DAVID PETERSON </a:t>
            </a:r>
            <a:r>
              <a:rPr lang="en-US" dirty="0">
                <a:latin typeface="Amasis MT Pro Black" panose="02040A04050005020304" pitchFamily="18" charset="0"/>
              </a:rPr>
              <a:t>(2020-PRESENT) – REGIS JESUIT HS, AURORA</a:t>
            </a:r>
          </a:p>
        </p:txBody>
      </p:sp>
      <p:sp>
        <p:nvSpPr>
          <p:cNvPr id="19" name="TextBox 18">
            <a:extLst>
              <a:ext uri="{FF2B5EF4-FFF2-40B4-BE49-F238E27FC236}">
                <a16:creationId xmlns:a16="http://schemas.microsoft.com/office/drawing/2014/main" id="{3EA5886A-2148-400E-76D8-22D86B4A8849}"/>
              </a:ext>
            </a:extLst>
          </p:cNvPr>
          <p:cNvSpPr txBox="1"/>
          <p:nvPr/>
        </p:nvSpPr>
        <p:spPr>
          <a:xfrm>
            <a:off x="1666977" y="5329101"/>
            <a:ext cx="9430572" cy="369332"/>
          </a:xfrm>
          <a:prstGeom prst="rect">
            <a:avLst/>
          </a:prstGeom>
          <a:noFill/>
        </p:spPr>
        <p:txBody>
          <a:bodyPr wrap="square" rtlCol="0">
            <a:spAutoFit/>
          </a:bodyPr>
          <a:lstStyle/>
          <a:p>
            <a:pPr algn="ctr"/>
            <a:r>
              <a:rPr lang="en-US" dirty="0">
                <a:solidFill>
                  <a:srgbClr val="A6488B"/>
                </a:solidFill>
                <a:latin typeface="Amasis MT Pro Black" panose="02040A04050005020304" pitchFamily="18" charset="0"/>
              </a:rPr>
              <a:t>BRIAN MATUSZ  </a:t>
            </a:r>
            <a:r>
              <a:rPr lang="en-US" dirty="0">
                <a:latin typeface="Amasis MT Pro Black" panose="02040A04050005020304" pitchFamily="18" charset="0"/>
              </a:rPr>
              <a:t>(2009-2016) – GRAND JUNCTION</a:t>
            </a:r>
          </a:p>
        </p:txBody>
      </p:sp>
      <p:pic>
        <p:nvPicPr>
          <p:cNvPr id="4" name="Picture 3">
            <a:extLst>
              <a:ext uri="{FF2B5EF4-FFF2-40B4-BE49-F238E27FC236}">
                <a16:creationId xmlns:a16="http://schemas.microsoft.com/office/drawing/2014/main" id="{A0321FCE-5B7B-9A24-E681-996F403F380E}"/>
              </a:ext>
            </a:extLst>
          </p:cNvPr>
          <p:cNvPicPr>
            <a:picLocks noChangeAspect="1"/>
          </p:cNvPicPr>
          <p:nvPr/>
        </p:nvPicPr>
        <p:blipFill>
          <a:blip r:embed="rId5"/>
          <a:stretch>
            <a:fillRect/>
          </a:stretch>
        </p:blipFill>
        <p:spPr>
          <a:xfrm>
            <a:off x="375043" y="1253846"/>
            <a:ext cx="1171739" cy="177189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E76A9576-FD30-8DBE-7B60-339234C8F775}"/>
              </a:ext>
            </a:extLst>
          </p:cNvPr>
          <p:cNvPicPr>
            <a:picLocks noChangeAspect="1"/>
          </p:cNvPicPr>
          <p:nvPr/>
        </p:nvPicPr>
        <p:blipFill>
          <a:blip r:embed="rId6"/>
          <a:stretch>
            <a:fillRect/>
          </a:stretch>
        </p:blipFill>
        <p:spPr>
          <a:xfrm>
            <a:off x="10492627" y="2932289"/>
            <a:ext cx="1209844" cy="181952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412EF5A9-441C-F168-A88B-BB6D9B3BB082}"/>
              </a:ext>
            </a:extLst>
          </p:cNvPr>
          <p:cNvPicPr>
            <a:picLocks noChangeAspect="1"/>
          </p:cNvPicPr>
          <p:nvPr/>
        </p:nvPicPr>
        <p:blipFill>
          <a:blip r:embed="rId7"/>
          <a:stretch>
            <a:fillRect/>
          </a:stretch>
        </p:blipFill>
        <p:spPr>
          <a:xfrm>
            <a:off x="324715" y="4826774"/>
            <a:ext cx="1152686" cy="174331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61169057-28AC-56A8-F490-774CC63E47C6}"/>
              </a:ext>
            </a:extLst>
          </p:cNvPr>
          <p:cNvPicPr>
            <a:picLocks noChangeAspect="1"/>
          </p:cNvPicPr>
          <p:nvPr/>
        </p:nvPicPr>
        <p:blipFill>
          <a:blip r:embed="rId8"/>
          <a:stretch>
            <a:fillRect/>
          </a:stretch>
        </p:blipFill>
        <p:spPr>
          <a:xfrm>
            <a:off x="1773802" y="1890930"/>
            <a:ext cx="10058400" cy="61262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C23110FC-1E23-24A8-2593-7786171B2C3E}"/>
              </a:ext>
            </a:extLst>
          </p:cNvPr>
          <p:cNvPicPr>
            <a:picLocks noChangeAspect="1"/>
          </p:cNvPicPr>
          <p:nvPr/>
        </p:nvPicPr>
        <p:blipFill>
          <a:blip r:embed="rId9"/>
          <a:stretch>
            <a:fillRect/>
          </a:stretch>
        </p:blipFill>
        <p:spPr>
          <a:xfrm>
            <a:off x="150117" y="3832257"/>
            <a:ext cx="10058400" cy="67369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Picture 19">
            <a:extLst>
              <a:ext uri="{FF2B5EF4-FFF2-40B4-BE49-F238E27FC236}">
                <a16:creationId xmlns:a16="http://schemas.microsoft.com/office/drawing/2014/main" id="{71521380-2058-D7BB-31F7-A05F96FBEA33}"/>
              </a:ext>
            </a:extLst>
          </p:cNvPr>
          <p:cNvPicPr>
            <a:picLocks noChangeAspect="1"/>
          </p:cNvPicPr>
          <p:nvPr/>
        </p:nvPicPr>
        <p:blipFill>
          <a:blip r:embed="rId10"/>
          <a:stretch>
            <a:fillRect/>
          </a:stretch>
        </p:blipFill>
        <p:spPr>
          <a:xfrm>
            <a:off x="1758584" y="5896399"/>
            <a:ext cx="10058400" cy="67369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17429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1BF7A-6105-379C-F90C-280847F73A59}"/>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88851581-667A-4B83-7F32-6949ACC60405}"/>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87B945EF-DE60-C7FC-B4C4-511C6FEDB801}"/>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039B670F-7044-C43C-BBCB-40F8EE5CE512}"/>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4BF32949-4106-AE2E-958E-8CE584282A6B}"/>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A5040C7A-190B-9A82-D7E6-88BA370ACBB8}"/>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F9F44C95-49F7-5794-C49C-22B294C03D78}"/>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24B92A5D-0A43-31AF-1709-B9A0AB4BE213}"/>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C4FB5690-C377-5825-29E0-117BA59ED561}"/>
                </a:ext>
              </a:extLst>
            </p:cNvPr>
            <p:cNvSpPr txBox="1"/>
            <p:nvPr/>
          </p:nvSpPr>
          <p:spPr>
            <a:xfrm>
              <a:off x="6669052" y="2633584"/>
              <a:ext cx="7700207" cy="803812"/>
            </a:xfrm>
            <a:prstGeom prst="rect">
              <a:avLst/>
            </a:prstGeom>
            <a:noFill/>
          </p:spPr>
          <p:txBody>
            <a:bodyPr wrap="square" lIns="0" tIns="0" rIns="0" bIns="0" rtlCol="0">
              <a:spAutoFit/>
            </a:bodyPr>
            <a:lstStyle/>
            <a:p>
              <a:pPr lvl="0" algn="ctr">
                <a:spcAft>
                  <a:spcPts val="600"/>
                </a:spcAft>
                <a:defRPr/>
              </a:pPr>
              <a:r>
                <a:rPr lang="en-US" sz="2000" b="1" kern="0" dirty="0">
                  <a:solidFill>
                    <a:schemeClr val="bg1"/>
                  </a:solidFill>
                  <a:latin typeface="Lora" pitchFamily="2" charset="0"/>
                  <a:cs typeface="Times New Roman" panose="02020603050405020304" pitchFamily="18" charset="0"/>
                </a:rPr>
                <a:t>SANDY VANCE</a:t>
              </a:r>
            </a:p>
            <a:p>
              <a:pPr lvl="0" algn="ctr">
                <a:spcAft>
                  <a:spcPts val="600"/>
                </a:spcAft>
                <a:defRPr/>
              </a:pPr>
              <a:r>
                <a:rPr lang="en-US" sz="1600" b="1" kern="0" dirty="0">
                  <a:solidFill>
                    <a:schemeClr val="bg1"/>
                  </a:solidFill>
                  <a:latin typeface="Lora" pitchFamily="2" charset="0"/>
                  <a:cs typeface="Times New Roman" panose="02020603050405020304" pitchFamily="18" charset="0"/>
                </a:rPr>
                <a:t>FIRST PLAYER EVER DRAFTED OUT OF COLORADO</a:t>
              </a:r>
            </a:p>
          </p:txBody>
        </p:sp>
        <p:pic>
          <p:nvPicPr>
            <p:cNvPr id="558" name="Picture 557">
              <a:extLst>
                <a:ext uri="{FF2B5EF4-FFF2-40B4-BE49-F238E27FC236}">
                  <a16:creationId xmlns:a16="http://schemas.microsoft.com/office/drawing/2014/main" id="{60368E3C-8BAC-A055-B3AE-BA6B58AF4CC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4DADC145-0232-5C9B-DFC6-BB5497E66C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pic>
        <p:nvPicPr>
          <p:cNvPr id="3" name="Picture 2">
            <a:extLst>
              <a:ext uri="{FF2B5EF4-FFF2-40B4-BE49-F238E27FC236}">
                <a16:creationId xmlns:a16="http://schemas.microsoft.com/office/drawing/2014/main" id="{441AF59D-955A-2F3C-76CB-4ACCAAEFDC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1752" y="1557867"/>
            <a:ext cx="3167389" cy="45776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Picture 3">
            <a:extLst>
              <a:ext uri="{FF2B5EF4-FFF2-40B4-BE49-F238E27FC236}">
                <a16:creationId xmlns:a16="http://schemas.microsoft.com/office/drawing/2014/main" id="{DDE262A9-9533-DF09-13BA-7E8ED31708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26190" y="1959265"/>
            <a:ext cx="6840360" cy="4058356"/>
          </a:xfrm>
          <a:prstGeom prst="rect">
            <a:avLst/>
          </a:prstGeom>
        </p:spPr>
      </p:pic>
      <p:sp>
        <p:nvSpPr>
          <p:cNvPr id="6" name="TextBox 5">
            <a:extLst>
              <a:ext uri="{FF2B5EF4-FFF2-40B4-BE49-F238E27FC236}">
                <a16:creationId xmlns:a16="http://schemas.microsoft.com/office/drawing/2014/main" id="{FB73118E-50F4-7C11-057B-A1BF0E4E58F0}"/>
              </a:ext>
            </a:extLst>
          </p:cNvPr>
          <p:cNvSpPr txBox="1"/>
          <p:nvPr/>
        </p:nvSpPr>
        <p:spPr>
          <a:xfrm>
            <a:off x="5394325" y="2438398"/>
            <a:ext cx="5904089" cy="2862322"/>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Garamond" panose="02020404030301010803" pitchFamily="18" charset="0"/>
              </a:rPr>
              <a:t>1</a:t>
            </a:r>
            <a:r>
              <a:rPr lang="en-US" sz="2000" baseline="30000" dirty="0">
                <a:latin typeface="Garamond" panose="02020404030301010803" pitchFamily="18" charset="0"/>
              </a:rPr>
              <a:t>st</a:t>
            </a:r>
            <a:r>
              <a:rPr lang="en-US" sz="2000" dirty="0">
                <a:latin typeface="Garamond" panose="02020404030301010803" pitchFamily="18" charset="0"/>
              </a:rPr>
              <a:t> draft pick from CO in ‘65. Drafted 4 times in 2</a:t>
            </a:r>
            <a:r>
              <a:rPr lang="en-US" sz="2000" baseline="30000" dirty="0">
                <a:latin typeface="Garamond" panose="02020404030301010803" pitchFamily="18" charset="0"/>
              </a:rPr>
              <a:t>nd</a:t>
            </a:r>
            <a:r>
              <a:rPr lang="en-US" sz="2000" dirty="0">
                <a:latin typeface="Garamond" panose="02020404030301010803" pitchFamily="18" charset="0"/>
              </a:rPr>
              <a:t> round, 31, 32, 33, 33, before signing with the Dodgers in 1968. </a:t>
            </a:r>
          </a:p>
          <a:p>
            <a:pPr marL="285750" indent="-285750">
              <a:buFont typeface="Arial" panose="020B0604020202020204" pitchFamily="34" charset="0"/>
              <a:buChar char="•"/>
            </a:pPr>
            <a:endParaRPr lang="en-US" sz="2000" dirty="0">
              <a:latin typeface="Garamond" panose="02020404030301010803" pitchFamily="18" charset="0"/>
            </a:endParaRPr>
          </a:p>
          <a:p>
            <a:pPr marL="285750" indent="-285750">
              <a:buFont typeface="Arial" panose="020B0604020202020204" pitchFamily="34" charset="0"/>
              <a:buChar char="•"/>
            </a:pPr>
            <a:r>
              <a:rPr lang="en-US" sz="2000" dirty="0">
                <a:latin typeface="Garamond" panose="02020404030301010803" pitchFamily="18" charset="0"/>
              </a:rPr>
              <a:t>Born in Lamar. Made his MLB debut in 1970 and put up an impressive stat line: 115 IP, 3.13 ERA, 1.27 WHIP and was named the Dodgers rookie of the year. However, he struggled in 1971 dealing with an arm injury, which proved to be his last season in the </a:t>
            </a:r>
            <a:r>
              <a:rPr lang="en-US" sz="2000" dirty="0" err="1">
                <a:latin typeface="Garamond" panose="02020404030301010803" pitchFamily="18" charset="0"/>
              </a:rPr>
              <a:t>bigs</a:t>
            </a:r>
            <a:r>
              <a:rPr lang="en-US" sz="2000" dirty="0">
                <a:latin typeface="Garamond" panose="02020404030301010803" pitchFamily="18" charset="0"/>
              </a:rPr>
              <a:t>.</a:t>
            </a:r>
          </a:p>
        </p:txBody>
      </p:sp>
    </p:spTree>
    <p:extLst>
      <p:ext uri="{BB962C8B-B14F-4D97-AF65-F5344CB8AC3E}">
        <p14:creationId xmlns:p14="http://schemas.microsoft.com/office/powerpoint/2010/main" val="25895515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17DBD-4F3D-A026-4CC5-5FCB26A7133C}"/>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160C4B70-CCC3-3C4D-FD33-EDDDCDAA6B7E}"/>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964638A5-E78D-5AF8-6011-F5D0C870AF10}"/>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064214AB-644C-C817-2BB1-965A3F948680}"/>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87833616-D2AA-0FDF-9390-884F2B49B95C}"/>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6ADD0FB2-335D-ACFC-91EE-B140D05232E3}"/>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8798610E-AB0B-A9ED-FAC8-3CD61E1A3604}"/>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0F12C5DC-2900-F59A-3694-B1954D28032A}"/>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069E2AC1-4D2E-1235-D70F-A498A772D0BB}"/>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PLAYERS FROM EACH SCHOOL</a:t>
              </a:r>
            </a:p>
          </p:txBody>
        </p:sp>
        <p:pic>
          <p:nvPicPr>
            <p:cNvPr id="558" name="Picture 557">
              <a:extLst>
                <a:ext uri="{FF2B5EF4-FFF2-40B4-BE49-F238E27FC236}">
                  <a16:creationId xmlns:a16="http://schemas.microsoft.com/office/drawing/2014/main" id="{84320567-5CC5-9366-8F1A-A394E788397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5C61BF31-A938-CAEA-E997-516D13372C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pic>
        <p:nvPicPr>
          <p:cNvPr id="6" name="Picture 5">
            <a:extLst>
              <a:ext uri="{FF2B5EF4-FFF2-40B4-BE49-F238E27FC236}">
                <a16:creationId xmlns:a16="http://schemas.microsoft.com/office/drawing/2014/main" id="{F7920B4B-796F-117D-73E3-00D339DF9C37}"/>
              </a:ext>
            </a:extLst>
          </p:cNvPr>
          <p:cNvPicPr>
            <a:picLocks noChangeAspect="1"/>
          </p:cNvPicPr>
          <p:nvPr/>
        </p:nvPicPr>
        <p:blipFill>
          <a:blip r:embed="rId5"/>
          <a:stretch>
            <a:fillRect/>
          </a:stretch>
        </p:blipFill>
        <p:spPr>
          <a:xfrm>
            <a:off x="2398982" y="1096972"/>
            <a:ext cx="8332441" cy="57164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520223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3D1C0-9E97-85FF-E291-6F0810F7EE59}"/>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A315C4E5-E3E3-3AA0-1BC3-F52F3F99A5FA}"/>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112C4328-CB49-5780-39A2-0B2DE0CF7237}"/>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FBD427F1-C04E-5050-DF98-C17780BC1E2B}"/>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EC656AFA-92E3-DEE5-8D8D-157B66DAFB7E}"/>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16EB392F-A2D8-1C0C-7D43-DCFE5931CF47}"/>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D86AD79E-B040-C7F1-D28B-429B1E02A511}"/>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A859BEA9-4618-634A-7E48-45B3EAD6CBFE}"/>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58C7DC4A-3F82-FA06-E8BD-297398B5C73C}"/>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NOTABLE NATIVE AND HIGH SCHOOL PLAYERS</a:t>
              </a:r>
            </a:p>
          </p:txBody>
        </p:sp>
        <p:pic>
          <p:nvPicPr>
            <p:cNvPr id="558" name="Picture 557">
              <a:extLst>
                <a:ext uri="{FF2B5EF4-FFF2-40B4-BE49-F238E27FC236}">
                  <a16:creationId xmlns:a16="http://schemas.microsoft.com/office/drawing/2014/main" id="{E2F2E1D8-6280-DAD3-BA87-C504722A623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5AFEBF4E-8E57-D45C-BF38-C3617FC19C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sp>
        <p:nvSpPr>
          <p:cNvPr id="17" name="TextBox 16">
            <a:extLst>
              <a:ext uri="{FF2B5EF4-FFF2-40B4-BE49-F238E27FC236}">
                <a16:creationId xmlns:a16="http://schemas.microsoft.com/office/drawing/2014/main" id="{363E2529-61D5-AFCD-0842-6E76AF28CA05}"/>
              </a:ext>
            </a:extLst>
          </p:cNvPr>
          <p:cNvSpPr txBox="1"/>
          <p:nvPr/>
        </p:nvSpPr>
        <p:spPr>
          <a:xfrm>
            <a:off x="1823870" y="1593906"/>
            <a:ext cx="9558073" cy="369332"/>
          </a:xfrm>
          <a:prstGeom prst="rect">
            <a:avLst/>
          </a:prstGeom>
          <a:noFill/>
        </p:spPr>
        <p:txBody>
          <a:bodyPr wrap="square" rtlCol="0">
            <a:spAutoFit/>
          </a:bodyPr>
          <a:lstStyle/>
          <a:p>
            <a:pPr algn="ctr"/>
            <a:r>
              <a:rPr lang="en-US" dirty="0">
                <a:solidFill>
                  <a:srgbClr val="A6488B"/>
                </a:solidFill>
                <a:latin typeface="Amasis MT Pro Black" panose="020F0502020204030204" pitchFamily="18" charset="0"/>
              </a:rPr>
              <a:t>BERT NIEHOFF  </a:t>
            </a:r>
            <a:r>
              <a:rPr lang="en-US" dirty="0">
                <a:latin typeface="Amasis MT Pro Black" panose="020F0502020204030204" pitchFamily="18" charset="0"/>
              </a:rPr>
              <a:t>- (1913-1918) – LOUISVILLE, CO</a:t>
            </a:r>
          </a:p>
        </p:txBody>
      </p:sp>
      <p:sp>
        <p:nvSpPr>
          <p:cNvPr id="18" name="TextBox 17">
            <a:extLst>
              <a:ext uri="{FF2B5EF4-FFF2-40B4-BE49-F238E27FC236}">
                <a16:creationId xmlns:a16="http://schemas.microsoft.com/office/drawing/2014/main" id="{A426D3BD-55A6-1960-F92A-378DA02DF19D}"/>
              </a:ext>
            </a:extLst>
          </p:cNvPr>
          <p:cNvSpPr txBox="1"/>
          <p:nvPr/>
        </p:nvSpPr>
        <p:spPr>
          <a:xfrm>
            <a:off x="688621" y="3285649"/>
            <a:ext cx="9827822" cy="369332"/>
          </a:xfrm>
          <a:prstGeom prst="rect">
            <a:avLst/>
          </a:prstGeom>
          <a:noFill/>
        </p:spPr>
        <p:txBody>
          <a:bodyPr wrap="square" rtlCol="0">
            <a:spAutoFit/>
          </a:bodyPr>
          <a:lstStyle/>
          <a:p>
            <a:pPr algn="ctr"/>
            <a:r>
              <a:rPr lang="en-US" dirty="0">
                <a:solidFill>
                  <a:srgbClr val="A6488B"/>
                </a:solidFill>
                <a:latin typeface="Amasis MT Pro Black" panose="02040A04050005020304" pitchFamily="18" charset="0"/>
              </a:rPr>
              <a:t>DAVID AARDSMA </a:t>
            </a:r>
            <a:r>
              <a:rPr lang="en-US" dirty="0">
                <a:latin typeface="Amasis MT Pro Black" panose="02040A04050005020304" pitchFamily="18" charset="0"/>
              </a:rPr>
              <a:t>(2004-2015) – CHEERY CREEK HS, GREENWOOD VILLAGE</a:t>
            </a:r>
          </a:p>
        </p:txBody>
      </p:sp>
      <p:sp>
        <p:nvSpPr>
          <p:cNvPr id="19" name="TextBox 18">
            <a:extLst>
              <a:ext uri="{FF2B5EF4-FFF2-40B4-BE49-F238E27FC236}">
                <a16:creationId xmlns:a16="http://schemas.microsoft.com/office/drawing/2014/main" id="{C5EF4903-4625-740C-BE0E-D6F9937D1E73}"/>
              </a:ext>
            </a:extLst>
          </p:cNvPr>
          <p:cNvSpPr txBox="1"/>
          <p:nvPr/>
        </p:nvSpPr>
        <p:spPr>
          <a:xfrm>
            <a:off x="1666977" y="5329101"/>
            <a:ext cx="9430572" cy="369332"/>
          </a:xfrm>
          <a:prstGeom prst="rect">
            <a:avLst/>
          </a:prstGeom>
          <a:noFill/>
        </p:spPr>
        <p:txBody>
          <a:bodyPr wrap="square" rtlCol="0">
            <a:spAutoFit/>
          </a:bodyPr>
          <a:lstStyle/>
          <a:p>
            <a:pPr algn="ctr"/>
            <a:r>
              <a:rPr lang="en-US" dirty="0">
                <a:solidFill>
                  <a:srgbClr val="A6488B"/>
                </a:solidFill>
                <a:latin typeface="Amasis MT Pro Black" panose="02040A04050005020304" pitchFamily="18" charset="0"/>
              </a:rPr>
              <a:t>SHAWN CHACON </a:t>
            </a:r>
            <a:r>
              <a:rPr lang="en-US" dirty="0">
                <a:latin typeface="Amasis MT Pro Black" panose="02040A04050005020304" pitchFamily="18" charset="0"/>
              </a:rPr>
              <a:t>- (2001-2008) – GREELEY CENTRAL HS</a:t>
            </a:r>
          </a:p>
        </p:txBody>
      </p:sp>
      <p:pic>
        <p:nvPicPr>
          <p:cNvPr id="4" name="Picture 3">
            <a:extLst>
              <a:ext uri="{FF2B5EF4-FFF2-40B4-BE49-F238E27FC236}">
                <a16:creationId xmlns:a16="http://schemas.microsoft.com/office/drawing/2014/main" id="{74CC6235-719D-BFD1-097A-5274851747B6}"/>
              </a:ext>
            </a:extLst>
          </p:cNvPr>
          <p:cNvPicPr>
            <a:picLocks noChangeAspect="1"/>
          </p:cNvPicPr>
          <p:nvPr/>
        </p:nvPicPr>
        <p:blipFill>
          <a:blip r:embed="rId5"/>
          <a:stretch>
            <a:fillRect/>
          </a:stretch>
        </p:blipFill>
        <p:spPr>
          <a:xfrm>
            <a:off x="355991" y="1240418"/>
            <a:ext cx="1190791" cy="17718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ED743FA7-8C22-19DB-45FF-CBA6C1C28667}"/>
              </a:ext>
            </a:extLst>
          </p:cNvPr>
          <p:cNvPicPr>
            <a:picLocks noChangeAspect="1"/>
          </p:cNvPicPr>
          <p:nvPr/>
        </p:nvPicPr>
        <p:blipFill>
          <a:blip r:embed="rId6"/>
          <a:stretch>
            <a:fillRect/>
          </a:stretch>
        </p:blipFill>
        <p:spPr>
          <a:xfrm>
            <a:off x="10742223" y="3168685"/>
            <a:ext cx="1162212" cy="17242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5B6D9B2D-0FBB-01F5-BED3-0088345D613F}"/>
              </a:ext>
            </a:extLst>
          </p:cNvPr>
          <p:cNvPicPr>
            <a:picLocks noChangeAspect="1"/>
          </p:cNvPicPr>
          <p:nvPr/>
        </p:nvPicPr>
        <p:blipFill>
          <a:blip r:embed="rId7"/>
          <a:stretch>
            <a:fillRect/>
          </a:stretch>
        </p:blipFill>
        <p:spPr>
          <a:xfrm>
            <a:off x="279780" y="4798195"/>
            <a:ext cx="1267002" cy="18004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BC71139E-BA4B-38D2-4C9E-F5FD1A37B384}"/>
              </a:ext>
            </a:extLst>
          </p:cNvPr>
          <p:cNvPicPr>
            <a:picLocks noChangeAspect="1"/>
          </p:cNvPicPr>
          <p:nvPr/>
        </p:nvPicPr>
        <p:blipFill>
          <a:blip r:embed="rId8"/>
          <a:stretch>
            <a:fillRect/>
          </a:stretch>
        </p:blipFill>
        <p:spPr>
          <a:xfrm>
            <a:off x="1800738" y="2077933"/>
            <a:ext cx="10058400" cy="4495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F808B24A-9B90-7C36-4FCC-36612CC8F985}"/>
              </a:ext>
            </a:extLst>
          </p:cNvPr>
          <p:cNvPicPr>
            <a:picLocks noChangeAspect="1"/>
          </p:cNvPicPr>
          <p:nvPr/>
        </p:nvPicPr>
        <p:blipFill>
          <a:blip r:embed="rId9"/>
          <a:stretch>
            <a:fillRect/>
          </a:stretch>
        </p:blipFill>
        <p:spPr>
          <a:xfrm>
            <a:off x="458043" y="3739407"/>
            <a:ext cx="10058400" cy="6736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Picture 19">
            <a:extLst>
              <a:ext uri="{FF2B5EF4-FFF2-40B4-BE49-F238E27FC236}">
                <a16:creationId xmlns:a16="http://schemas.microsoft.com/office/drawing/2014/main" id="{CCC82003-6C2B-0A20-D93F-3B760F960959}"/>
              </a:ext>
            </a:extLst>
          </p:cNvPr>
          <p:cNvPicPr>
            <a:picLocks noChangeAspect="1"/>
          </p:cNvPicPr>
          <p:nvPr/>
        </p:nvPicPr>
        <p:blipFill>
          <a:blip r:embed="rId10"/>
          <a:stretch>
            <a:fillRect/>
          </a:stretch>
        </p:blipFill>
        <p:spPr>
          <a:xfrm>
            <a:off x="1823870" y="5837694"/>
            <a:ext cx="10058400" cy="6736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48530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86254-8446-ADAA-8566-F79112DC770C}"/>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CB6A4B86-C66F-74F3-F49B-5A1B16E15DB3}"/>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EFE70ADC-9363-7AF8-8842-E1161E271C3C}"/>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49F9E049-985D-EFF3-A70F-1D02E8CEA131}"/>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72D47FC3-CCD7-F493-70B3-DB5DBE7AA2D5}"/>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85152C2E-1694-5D4D-61DD-DA5309FB82BF}"/>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348CE52A-5F22-FCF8-BF36-DCCFDFEB8F0F}"/>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140D3DFF-C376-2011-1417-57D55A69898C}"/>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61B89BE8-6A53-C590-BC19-5B0522F306C0}"/>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NOTABLE NATIVE AND HIGH SCHOOL PLAYERS</a:t>
              </a:r>
            </a:p>
          </p:txBody>
        </p:sp>
        <p:pic>
          <p:nvPicPr>
            <p:cNvPr id="558" name="Picture 557">
              <a:extLst>
                <a:ext uri="{FF2B5EF4-FFF2-40B4-BE49-F238E27FC236}">
                  <a16:creationId xmlns:a16="http://schemas.microsoft.com/office/drawing/2014/main" id="{2B658675-60FA-F898-FB16-77836482348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5A4EFBF6-439C-2A0E-BC71-D6C8A0F42B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sp>
        <p:nvSpPr>
          <p:cNvPr id="17" name="TextBox 16">
            <a:extLst>
              <a:ext uri="{FF2B5EF4-FFF2-40B4-BE49-F238E27FC236}">
                <a16:creationId xmlns:a16="http://schemas.microsoft.com/office/drawing/2014/main" id="{C0B42B54-392F-9474-A699-9CB19A58A6FE}"/>
              </a:ext>
            </a:extLst>
          </p:cNvPr>
          <p:cNvSpPr txBox="1"/>
          <p:nvPr/>
        </p:nvSpPr>
        <p:spPr>
          <a:xfrm>
            <a:off x="1501626" y="1402340"/>
            <a:ext cx="9558073" cy="369332"/>
          </a:xfrm>
          <a:prstGeom prst="rect">
            <a:avLst/>
          </a:prstGeom>
          <a:noFill/>
        </p:spPr>
        <p:txBody>
          <a:bodyPr wrap="square" rtlCol="0">
            <a:spAutoFit/>
          </a:bodyPr>
          <a:lstStyle/>
          <a:p>
            <a:pPr algn="ctr"/>
            <a:r>
              <a:rPr lang="en-US" dirty="0">
                <a:solidFill>
                  <a:srgbClr val="A6488B"/>
                </a:solidFill>
                <a:latin typeface="Amasis MT Pro Black" panose="020F0502020204030204" pitchFamily="18" charset="0"/>
              </a:rPr>
              <a:t>BRAD LIDGE </a:t>
            </a:r>
            <a:r>
              <a:rPr lang="en-US" dirty="0">
                <a:latin typeface="Amasis MT Pro Black" panose="020F0502020204030204" pitchFamily="18" charset="0"/>
              </a:rPr>
              <a:t>(2002-2012) – CHERRY CREEK HS, GREENWOOD VILLAGE</a:t>
            </a:r>
          </a:p>
        </p:txBody>
      </p:sp>
      <p:sp>
        <p:nvSpPr>
          <p:cNvPr id="18" name="TextBox 17">
            <a:extLst>
              <a:ext uri="{FF2B5EF4-FFF2-40B4-BE49-F238E27FC236}">
                <a16:creationId xmlns:a16="http://schemas.microsoft.com/office/drawing/2014/main" id="{9565F5F1-3155-E7D3-F37B-31BF8D9852F7}"/>
              </a:ext>
            </a:extLst>
          </p:cNvPr>
          <p:cNvSpPr txBox="1"/>
          <p:nvPr/>
        </p:nvSpPr>
        <p:spPr>
          <a:xfrm>
            <a:off x="1972640" y="3377349"/>
            <a:ext cx="6852356" cy="369332"/>
          </a:xfrm>
          <a:prstGeom prst="rect">
            <a:avLst/>
          </a:prstGeom>
          <a:noFill/>
        </p:spPr>
        <p:txBody>
          <a:bodyPr wrap="square" rtlCol="0">
            <a:spAutoFit/>
          </a:bodyPr>
          <a:lstStyle/>
          <a:p>
            <a:pPr algn="ctr"/>
            <a:r>
              <a:rPr lang="en-US" dirty="0">
                <a:solidFill>
                  <a:srgbClr val="A6488B"/>
                </a:solidFill>
                <a:latin typeface="Amasis MT Pro Black" panose="02040A04050005020304" pitchFamily="18" charset="0"/>
              </a:rPr>
              <a:t>STAN WILLIAMS </a:t>
            </a:r>
            <a:r>
              <a:rPr lang="en-US" dirty="0">
                <a:latin typeface="Amasis MT Pro Black" panose="02040A04050005020304" pitchFamily="18" charset="0"/>
              </a:rPr>
              <a:t>(1958-1972) – EAST HS, DENVER</a:t>
            </a:r>
          </a:p>
        </p:txBody>
      </p:sp>
      <p:sp>
        <p:nvSpPr>
          <p:cNvPr id="19" name="TextBox 18">
            <a:extLst>
              <a:ext uri="{FF2B5EF4-FFF2-40B4-BE49-F238E27FC236}">
                <a16:creationId xmlns:a16="http://schemas.microsoft.com/office/drawing/2014/main" id="{1C63FB2C-7D66-1731-3F4B-2582AC9F6778}"/>
              </a:ext>
            </a:extLst>
          </p:cNvPr>
          <p:cNvSpPr txBox="1"/>
          <p:nvPr/>
        </p:nvSpPr>
        <p:spPr>
          <a:xfrm>
            <a:off x="1757289" y="5362968"/>
            <a:ext cx="9430572" cy="369332"/>
          </a:xfrm>
          <a:prstGeom prst="rect">
            <a:avLst/>
          </a:prstGeom>
          <a:noFill/>
        </p:spPr>
        <p:txBody>
          <a:bodyPr wrap="square" rtlCol="0">
            <a:spAutoFit/>
          </a:bodyPr>
          <a:lstStyle/>
          <a:p>
            <a:pPr algn="ctr"/>
            <a:r>
              <a:rPr lang="en-US" dirty="0">
                <a:solidFill>
                  <a:srgbClr val="A6488B"/>
                </a:solidFill>
                <a:latin typeface="Amasis MT Pro Black" panose="02040A04050005020304" pitchFamily="18" charset="0"/>
              </a:rPr>
              <a:t>JAY HOWELL  </a:t>
            </a:r>
            <a:r>
              <a:rPr lang="en-US" dirty="0">
                <a:latin typeface="Amasis MT Pro Black" panose="02040A04050005020304" pitchFamily="18" charset="0"/>
              </a:rPr>
              <a:t>(1980-1994)  - FAIRVIEW HS, BOULDER</a:t>
            </a:r>
          </a:p>
        </p:txBody>
      </p:sp>
      <p:pic>
        <p:nvPicPr>
          <p:cNvPr id="4" name="Picture 3">
            <a:extLst>
              <a:ext uri="{FF2B5EF4-FFF2-40B4-BE49-F238E27FC236}">
                <a16:creationId xmlns:a16="http://schemas.microsoft.com/office/drawing/2014/main" id="{B7F5979F-EF02-E869-36F1-525D011B738E}"/>
              </a:ext>
            </a:extLst>
          </p:cNvPr>
          <p:cNvPicPr>
            <a:picLocks noChangeAspect="1"/>
          </p:cNvPicPr>
          <p:nvPr/>
        </p:nvPicPr>
        <p:blipFill>
          <a:blip r:embed="rId5"/>
          <a:stretch>
            <a:fillRect/>
          </a:stretch>
        </p:blipFill>
        <p:spPr>
          <a:xfrm>
            <a:off x="305662" y="1244778"/>
            <a:ext cx="1171739" cy="1714739"/>
          </a:xfrm>
          <a:prstGeom prst="rect">
            <a:avLst/>
          </a:prstGeom>
        </p:spPr>
      </p:pic>
      <p:pic>
        <p:nvPicPr>
          <p:cNvPr id="7" name="Picture 6">
            <a:extLst>
              <a:ext uri="{FF2B5EF4-FFF2-40B4-BE49-F238E27FC236}">
                <a16:creationId xmlns:a16="http://schemas.microsoft.com/office/drawing/2014/main" id="{73878E1C-91FD-ABC7-ADB4-E681B9A1BD2D}"/>
              </a:ext>
            </a:extLst>
          </p:cNvPr>
          <p:cNvPicPr>
            <a:picLocks noChangeAspect="1"/>
          </p:cNvPicPr>
          <p:nvPr/>
        </p:nvPicPr>
        <p:blipFill>
          <a:blip r:embed="rId6"/>
          <a:stretch>
            <a:fillRect/>
          </a:stretch>
        </p:blipFill>
        <p:spPr>
          <a:xfrm>
            <a:off x="10360404" y="3161404"/>
            <a:ext cx="1267002" cy="1810003"/>
          </a:xfrm>
          <a:prstGeom prst="rect">
            <a:avLst/>
          </a:prstGeom>
        </p:spPr>
      </p:pic>
      <p:pic>
        <p:nvPicPr>
          <p:cNvPr id="10" name="Picture 9">
            <a:extLst>
              <a:ext uri="{FF2B5EF4-FFF2-40B4-BE49-F238E27FC236}">
                <a16:creationId xmlns:a16="http://schemas.microsoft.com/office/drawing/2014/main" id="{6076E8DB-F3EC-1A77-7168-9CA3B2F3CAAA}"/>
              </a:ext>
            </a:extLst>
          </p:cNvPr>
          <p:cNvPicPr>
            <a:picLocks noChangeAspect="1"/>
          </p:cNvPicPr>
          <p:nvPr/>
        </p:nvPicPr>
        <p:blipFill>
          <a:blip r:embed="rId7"/>
          <a:stretch>
            <a:fillRect/>
          </a:stretch>
        </p:blipFill>
        <p:spPr>
          <a:xfrm>
            <a:off x="163180" y="4793431"/>
            <a:ext cx="1209844" cy="1810003"/>
          </a:xfrm>
          <a:prstGeom prst="rect">
            <a:avLst/>
          </a:prstGeom>
        </p:spPr>
      </p:pic>
      <p:pic>
        <p:nvPicPr>
          <p:cNvPr id="12" name="Picture 11">
            <a:extLst>
              <a:ext uri="{FF2B5EF4-FFF2-40B4-BE49-F238E27FC236}">
                <a16:creationId xmlns:a16="http://schemas.microsoft.com/office/drawing/2014/main" id="{A5B7DCFD-CD98-1008-F650-DB1A45B3683C}"/>
              </a:ext>
            </a:extLst>
          </p:cNvPr>
          <p:cNvPicPr>
            <a:picLocks noChangeAspect="1"/>
          </p:cNvPicPr>
          <p:nvPr/>
        </p:nvPicPr>
        <p:blipFill>
          <a:blip r:embed="rId8"/>
          <a:stretch>
            <a:fillRect/>
          </a:stretch>
        </p:blipFill>
        <p:spPr>
          <a:xfrm>
            <a:off x="1764264" y="1869921"/>
            <a:ext cx="9556543" cy="6400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01F71397-A50E-FE79-8A01-74EFB683E9EC}"/>
              </a:ext>
            </a:extLst>
          </p:cNvPr>
          <p:cNvPicPr>
            <a:picLocks noChangeAspect="1"/>
          </p:cNvPicPr>
          <p:nvPr/>
        </p:nvPicPr>
        <p:blipFill>
          <a:blip r:embed="rId9"/>
          <a:stretch>
            <a:fillRect/>
          </a:stretch>
        </p:blipFill>
        <p:spPr>
          <a:xfrm>
            <a:off x="604726" y="3861059"/>
            <a:ext cx="9556543" cy="6400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Picture 19">
            <a:extLst>
              <a:ext uri="{FF2B5EF4-FFF2-40B4-BE49-F238E27FC236}">
                <a16:creationId xmlns:a16="http://schemas.microsoft.com/office/drawing/2014/main" id="{143D46EB-55A4-AA28-185C-51E99FC09BD9}"/>
              </a:ext>
            </a:extLst>
          </p:cNvPr>
          <p:cNvPicPr>
            <a:picLocks noChangeAspect="1"/>
          </p:cNvPicPr>
          <p:nvPr/>
        </p:nvPicPr>
        <p:blipFill>
          <a:blip r:embed="rId10"/>
          <a:stretch>
            <a:fillRect/>
          </a:stretch>
        </p:blipFill>
        <p:spPr>
          <a:xfrm>
            <a:off x="1773802" y="5852197"/>
            <a:ext cx="9556543" cy="6400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14450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6DE0D-4FA8-9514-FCEF-70E3334A6216}"/>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5BD59C4E-7E0D-CAF8-206C-8DFC34C21589}"/>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3963F8FB-0776-9FD9-B9B2-1D5A97E34672}"/>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5AAFF630-149D-D6A7-CC72-D17B734C6292}"/>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9722F777-D1CE-DF2F-104C-DD1A34EF4250}"/>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392E9A53-6916-6508-FD30-4CE3E3BB0E70}"/>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8BDCB1A2-9E91-EF25-9AB0-39975A77222B}"/>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3646484F-9DD4-BC51-B29F-EA26213FFE6F}"/>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7DC8886A-989A-5EC9-CA78-5F7682F78777}"/>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NOTABLE NATIVE AND HIGH SCHOOL PLAYERS</a:t>
              </a:r>
            </a:p>
          </p:txBody>
        </p:sp>
        <p:pic>
          <p:nvPicPr>
            <p:cNvPr id="558" name="Picture 557">
              <a:extLst>
                <a:ext uri="{FF2B5EF4-FFF2-40B4-BE49-F238E27FC236}">
                  <a16:creationId xmlns:a16="http://schemas.microsoft.com/office/drawing/2014/main" id="{7FD69C10-41DB-4A98-735A-5BC820EACAA9}"/>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1DBB50B4-CC7F-18BC-A2D5-9BCD3C882E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sp>
        <p:nvSpPr>
          <p:cNvPr id="17" name="TextBox 16">
            <a:extLst>
              <a:ext uri="{FF2B5EF4-FFF2-40B4-BE49-F238E27FC236}">
                <a16:creationId xmlns:a16="http://schemas.microsoft.com/office/drawing/2014/main" id="{9D816F3A-621C-21D2-702B-A8635F60B8EB}"/>
              </a:ext>
            </a:extLst>
          </p:cNvPr>
          <p:cNvSpPr txBox="1"/>
          <p:nvPr/>
        </p:nvSpPr>
        <p:spPr>
          <a:xfrm>
            <a:off x="1716117" y="1391051"/>
            <a:ext cx="9558073" cy="369332"/>
          </a:xfrm>
          <a:prstGeom prst="rect">
            <a:avLst/>
          </a:prstGeom>
          <a:noFill/>
        </p:spPr>
        <p:txBody>
          <a:bodyPr wrap="square" rtlCol="0">
            <a:spAutoFit/>
          </a:bodyPr>
          <a:lstStyle/>
          <a:p>
            <a:pPr algn="ctr"/>
            <a:r>
              <a:rPr lang="en-US" dirty="0">
                <a:solidFill>
                  <a:srgbClr val="A6488B"/>
                </a:solidFill>
                <a:latin typeface="Amasis MT Pro Black" panose="020F0502020204030204" pitchFamily="18" charset="0"/>
              </a:rPr>
              <a:t>JACK LIND </a:t>
            </a:r>
            <a:r>
              <a:rPr lang="en-US" dirty="0">
                <a:latin typeface="Amasis MT Pro Black" panose="020F0502020204030204" pitchFamily="18" charset="0"/>
              </a:rPr>
              <a:t>– (1974-1975) – DENVER </a:t>
            </a:r>
          </a:p>
        </p:txBody>
      </p:sp>
      <p:sp>
        <p:nvSpPr>
          <p:cNvPr id="18" name="TextBox 17">
            <a:extLst>
              <a:ext uri="{FF2B5EF4-FFF2-40B4-BE49-F238E27FC236}">
                <a16:creationId xmlns:a16="http://schemas.microsoft.com/office/drawing/2014/main" id="{9D1D121C-1139-0F5E-58CA-0D55364A0410}"/>
              </a:ext>
            </a:extLst>
          </p:cNvPr>
          <p:cNvSpPr txBox="1"/>
          <p:nvPr/>
        </p:nvSpPr>
        <p:spPr>
          <a:xfrm>
            <a:off x="2085530" y="3320904"/>
            <a:ext cx="6852356" cy="369332"/>
          </a:xfrm>
          <a:prstGeom prst="rect">
            <a:avLst/>
          </a:prstGeom>
          <a:noFill/>
        </p:spPr>
        <p:txBody>
          <a:bodyPr wrap="square" rtlCol="0">
            <a:spAutoFit/>
          </a:bodyPr>
          <a:lstStyle/>
          <a:p>
            <a:pPr algn="ctr"/>
            <a:r>
              <a:rPr lang="en-US" dirty="0">
                <a:solidFill>
                  <a:srgbClr val="A6488B"/>
                </a:solidFill>
                <a:latin typeface="Amasis MT Pro Black" panose="02040A04050005020304" pitchFamily="18" charset="0"/>
              </a:rPr>
              <a:t>DAVE </a:t>
            </a:r>
            <a:r>
              <a:rPr lang="en-US" dirty="0" err="1">
                <a:solidFill>
                  <a:srgbClr val="A6488B"/>
                </a:solidFill>
                <a:latin typeface="Amasis MT Pro Black" panose="02040A04050005020304" pitchFamily="18" charset="0"/>
              </a:rPr>
              <a:t>LaROCHE</a:t>
            </a:r>
            <a:r>
              <a:rPr lang="en-US" dirty="0">
                <a:solidFill>
                  <a:srgbClr val="A6488B"/>
                </a:solidFill>
                <a:latin typeface="Amasis MT Pro Black" panose="02040A04050005020304" pitchFamily="18" charset="0"/>
              </a:rPr>
              <a:t> </a:t>
            </a:r>
            <a:r>
              <a:rPr lang="en-US" dirty="0">
                <a:latin typeface="Amasis MT Pro Black" panose="02040A04050005020304" pitchFamily="18" charset="0"/>
              </a:rPr>
              <a:t>– (1970-1983) – COLORADO SPRINGS</a:t>
            </a:r>
          </a:p>
        </p:txBody>
      </p:sp>
      <p:sp>
        <p:nvSpPr>
          <p:cNvPr id="19" name="TextBox 18">
            <a:extLst>
              <a:ext uri="{FF2B5EF4-FFF2-40B4-BE49-F238E27FC236}">
                <a16:creationId xmlns:a16="http://schemas.microsoft.com/office/drawing/2014/main" id="{4A0C2A86-37C0-E58F-E0FE-66073B9C7E02}"/>
              </a:ext>
            </a:extLst>
          </p:cNvPr>
          <p:cNvSpPr txBox="1"/>
          <p:nvPr/>
        </p:nvSpPr>
        <p:spPr>
          <a:xfrm>
            <a:off x="1949202" y="5238789"/>
            <a:ext cx="9430572" cy="369332"/>
          </a:xfrm>
          <a:prstGeom prst="rect">
            <a:avLst/>
          </a:prstGeom>
          <a:noFill/>
        </p:spPr>
        <p:txBody>
          <a:bodyPr wrap="square" rtlCol="0">
            <a:spAutoFit/>
          </a:bodyPr>
          <a:lstStyle/>
          <a:p>
            <a:pPr algn="ctr"/>
            <a:r>
              <a:rPr lang="en-US" dirty="0">
                <a:solidFill>
                  <a:srgbClr val="A6488B"/>
                </a:solidFill>
                <a:latin typeface="Amasis MT Pro Black" panose="02040A04050005020304" pitchFamily="18" charset="0"/>
              </a:rPr>
              <a:t>LARRY HARLOW </a:t>
            </a:r>
            <a:r>
              <a:rPr lang="en-US" dirty="0">
                <a:latin typeface="Amasis MT Pro Black" panose="02040A04050005020304" pitchFamily="18" charset="0"/>
              </a:rPr>
              <a:t>– (1975-1981) – COLORADO SPRINGS</a:t>
            </a:r>
          </a:p>
        </p:txBody>
      </p:sp>
      <p:pic>
        <p:nvPicPr>
          <p:cNvPr id="4" name="Picture 3">
            <a:extLst>
              <a:ext uri="{FF2B5EF4-FFF2-40B4-BE49-F238E27FC236}">
                <a16:creationId xmlns:a16="http://schemas.microsoft.com/office/drawing/2014/main" id="{686703C5-A479-1CAF-D64F-784B85D5DE79}"/>
              </a:ext>
            </a:extLst>
          </p:cNvPr>
          <p:cNvPicPr>
            <a:picLocks noChangeAspect="1"/>
          </p:cNvPicPr>
          <p:nvPr/>
        </p:nvPicPr>
        <p:blipFill>
          <a:blip r:embed="rId7"/>
          <a:stretch>
            <a:fillRect/>
          </a:stretch>
        </p:blipFill>
        <p:spPr>
          <a:xfrm>
            <a:off x="476186" y="1349164"/>
            <a:ext cx="1190791" cy="176237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Picture 6">
            <a:extLst>
              <a:ext uri="{FF2B5EF4-FFF2-40B4-BE49-F238E27FC236}">
                <a16:creationId xmlns:a16="http://schemas.microsoft.com/office/drawing/2014/main" id="{5B650CDF-6F84-E347-4CEC-C8B930D70E5B}"/>
              </a:ext>
            </a:extLst>
          </p:cNvPr>
          <p:cNvPicPr>
            <a:picLocks noChangeAspect="1"/>
          </p:cNvPicPr>
          <p:nvPr/>
        </p:nvPicPr>
        <p:blipFill>
          <a:blip r:embed="rId8"/>
          <a:stretch>
            <a:fillRect/>
          </a:stretch>
        </p:blipFill>
        <p:spPr>
          <a:xfrm>
            <a:off x="10497390" y="3184023"/>
            <a:ext cx="1200318" cy="177189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9">
            <a:extLst>
              <a:ext uri="{FF2B5EF4-FFF2-40B4-BE49-F238E27FC236}">
                <a16:creationId xmlns:a16="http://schemas.microsoft.com/office/drawing/2014/main" id="{6333D456-0983-6BAB-BFE7-08CA8E3A4298}"/>
              </a:ext>
            </a:extLst>
          </p:cNvPr>
          <p:cNvPicPr>
            <a:picLocks noChangeAspect="1"/>
          </p:cNvPicPr>
          <p:nvPr/>
        </p:nvPicPr>
        <p:blipFill>
          <a:blip r:embed="rId9"/>
          <a:stretch>
            <a:fillRect/>
          </a:stretch>
        </p:blipFill>
        <p:spPr>
          <a:xfrm>
            <a:off x="346464" y="4783438"/>
            <a:ext cx="1200318" cy="178142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a:extLst>
              <a:ext uri="{FF2B5EF4-FFF2-40B4-BE49-F238E27FC236}">
                <a16:creationId xmlns:a16="http://schemas.microsoft.com/office/drawing/2014/main" id="{2968371B-1098-5AAB-E6C9-1278317C1B91}"/>
              </a:ext>
            </a:extLst>
          </p:cNvPr>
          <p:cNvPicPr>
            <a:picLocks noChangeAspect="1"/>
          </p:cNvPicPr>
          <p:nvPr/>
        </p:nvPicPr>
        <p:blipFill>
          <a:blip r:embed="rId10"/>
          <a:stretch>
            <a:fillRect/>
          </a:stretch>
        </p:blipFill>
        <p:spPr>
          <a:xfrm>
            <a:off x="1904906" y="1908254"/>
            <a:ext cx="10050027" cy="64008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01BD84E1-7438-FE48-7AF6-634228E27BB7}"/>
              </a:ext>
            </a:extLst>
          </p:cNvPr>
          <p:cNvPicPr>
            <a:picLocks noChangeAspect="1"/>
          </p:cNvPicPr>
          <p:nvPr/>
        </p:nvPicPr>
        <p:blipFill>
          <a:blip r:embed="rId11"/>
          <a:stretch>
            <a:fillRect/>
          </a:stretch>
        </p:blipFill>
        <p:spPr>
          <a:xfrm>
            <a:off x="1724282" y="5715336"/>
            <a:ext cx="10299245" cy="64008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Picture 19">
            <a:extLst>
              <a:ext uri="{FF2B5EF4-FFF2-40B4-BE49-F238E27FC236}">
                <a16:creationId xmlns:a16="http://schemas.microsoft.com/office/drawing/2014/main" id="{62E48938-406E-D5F5-DB7C-11A7DDAA3C95}"/>
              </a:ext>
            </a:extLst>
          </p:cNvPr>
          <p:cNvPicPr>
            <a:picLocks noChangeAspect="1"/>
          </p:cNvPicPr>
          <p:nvPr/>
        </p:nvPicPr>
        <p:blipFill>
          <a:blip r:embed="rId12"/>
          <a:stretch>
            <a:fillRect/>
          </a:stretch>
        </p:blipFill>
        <p:spPr>
          <a:xfrm>
            <a:off x="604726" y="3759436"/>
            <a:ext cx="9556543" cy="64008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2" name="The Middle edited">
            <a:hlinkClick r:id="" action="ppaction://media"/>
            <a:extLst>
              <a:ext uri="{FF2B5EF4-FFF2-40B4-BE49-F238E27FC236}">
                <a16:creationId xmlns:a16="http://schemas.microsoft.com/office/drawing/2014/main" id="{1C3AB855-932E-4A33-06A2-3F25B8CBEB63}"/>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0810465" y="1272565"/>
            <a:ext cx="419894" cy="419894"/>
          </a:xfrm>
          <a:prstGeom prst="rect">
            <a:avLst/>
          </a:prstGeom>
        </p:spPr>
      </p:pic>
    </p:spTree>
    <p:extLst>
      <p:ext uri="{BB962C8B-B14F-4D97-AF65-F5344CB8AC3E}">
        <p14:creationId xmlns:p14="http://schemas.microsoft.com/office/powerpoint/2010/main" val="23427177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917" fill="hold"/>
                                        <p:tgtEl>
                                          <p:spTgt spid="22"/>
                                        </p:tgtEl>
                                      </p:cBhvr>
                                    </p:cmd>
                                  </p:childTnLst>
                                </p:cTn>
                              </p:par>
                            </p:childTnLst>
                          </p:cTn>
                        </p:par>
                      </p:childTnLst>
                    </p:cTn>
                  </p:par>
                </p:childTnLst>
              </p:cTn>
              <p:nextCondLst>
                <p:cond evt="onClick" delay="0">
                  <p:tgtEl>
                    <p:spTgt spid="22"/>
                  </p:tgtEl>
                </p:cond>
              </p:nextCondLst>
            </p:seq>
            <p:audio>
              <p:cMediaNode vol="80000">
                <p:cTn id="7" fill="hold" display="0">
                  <p:stCondLst>
                    <p:cond delay="indefinite"/>
                  </p:stCondLst>
                  <p:endCondLst>
                    <p:cond evt="onStopAudio" delay="0">
                      <p:tgtEl>
                        <p:sldTgt/>
                      </p:tgtEl>
                    </p:cond>
                  </p:endCondLst>
                </p:cTn>
                <p:tgtEl>
                  <p:spTgt spid="2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CC616-D244-F088-EF1C-ADCA5598B880}"/>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56100652-EA0D-80EA-E0B0-27CC49C69F9C}"/>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933D8B5B-5087-A8BC-2674-6BBE2395BFCE}"/>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840EDC32-F5FF-150E-EC22-228A532015EA}"/>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6A565898-1442-5008-A14C-798160079218}"/>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69E66308-DD0D-F086-3423-BD4C99FDCEE5}"/>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A30845EB-E71F-08D0-7FB0-C1B9728B1E85}"/>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74342E58-9AA8-959E-73AF-2305C0AF838A}"/>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CF4DFD2C-D97F-430F-56D0-0DD1C4544EED}"/>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NOTABLE NATIVE AND HIGH SCHOOL PLAYERS</a:t>
              </a:r>
            </a:p>
          </p:txBody>
        </p:sp>
        <p:pic>
          <p:nvPicPr>
            <p:cNvPr id="558" name="Picture 557">
              <a:extLst>
                <a:ext uri="{FF2B5EF4-FFF2-40B4-BE49-F238E27FC236}">
                  <a16:creationId xmlns:a16="http://schemas.microsoft.com/office/drawing/2014/main" id="{4D666EEB-660C-7B40-29B8-B95345358202}"/>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8605560B-502E-6F9D-47A6-A1429B0C62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sp>
        <p:nvSpPr>
          <p:cNvPr id="17" name="TextBox 16">
            <a:extLst>
              <a:ext uri="{FF2B5EF4-FFF2-40B4-BE49-F238E27FC236}">
                <a16:creationId xmlns:a16="http://schemas.microsoft.com/office/drawing/2014/main" id="{1D80D875-7B64-9226-D3F0-104355C70D3D}"/>
              </a:ext>
            </a:extLst>
          </p:cNvPr>
          <p:cNvSpPr txBox="1"/>
          <p:nvPr/>
        </p:nvSpPr>
        <p:spPr>
          <a:xfrm>
            <a:off x="2074302" y="1809522"/>
            <a:ext cx="9558073" cy="369332"/>
          </a:xfrm>
          <a:prstGeom prst="rect">
            <a:avLst/>
          </a:prstGeom>
          <a:noFill/>
        </p:spPr>
        <p:txBody>
          <a:bodyPr wrap="square" rtlCol="0">
            <a:spAutoFit/>
          </a:bodyPr>
          <a:lstStyle/>
          <a:p>
            <a:pPr algn="ctr"/>
            <a:r>
              <a:rPr lang="en-US" dirty="0">
                <a:solidFill>
                  <a:srgbClr val="A6488B"/>
                </a:solidFill>
                <a:latin typeface="Amasis MT Pro Black" panose="020F0502020204030204" pitchFamily="18" charset="0"/>
              </a:rPr>
              <a:t>KEVIN KOUZMANOFF </a:t>
            </a:r>
            <a:r>
              <a:rPr lang="en-US" dirty="0">
                <a:latin typeface="Amasis MT Pro Black" panose="020F0502020204030204" pitchFamily="18" charset="0"/>
              </a:rPr>
              <a:t>– (2006-2014) – EVERGREEN HS</a:t>
            </a:r>
          </a:p>
        </p:txBody>
      </p:sp>
      <p:sp>
        <p:nvSpPr>
          <p:cNvPr id="18" name="TextBox 17">
            <a:extLst>
              <a:ext uri="{FF2B5EF4-FFF2-40B4-BE49-F238E27FC236}">
                <a16:creationId xmlns:a16="http://schemas.microsoft.com/office/drawing/2014/main" id="{66CE2CD8-F1D8-5DC7-D286-97E5E299C2C0}"/>
              </a:ext>
            </a:extLst>
          </p:cNvPr>
          <p:cNvSpPr txBox="1"/>
          <p:nvPr/>
        </p:nvSpPr>
        <p:spPr>
          <a:xfrm>
            <a:off x="1705891" y="4408841"/>
            <a:ext cx="6852356" cy="369332"/>
          </a:xfrm>
          <a:prstGeom prst="rect">
            <a:avLst/>
          </a:prstGeom>
          <a:noFill/>
        </p:spPr>
        <p:txBody>
          <a:bodyPr wrap="square" rtlCol="0">
            <a:spAutoFit/>
          </a:bodyPr>
          <a:lstStyle/>
          <a:p>
            <a:pPr algn="ctr"/>
            <a:r>
              <a:rPr lang="en-US" dirty="0">
                <a:solidFill>
                  <a:srgbClr val="A6488B"/>
                </a:solidFill>
                <a:latin typeface="Amasis MT Pro Black" panose="02040A04050005020304" pitchFamily="18" charset="0"/>
              </a:rPr>
              <a:t>BRYAN KING </a:t>
            </a:r>
            <a:r>
              <a:rPr lang="en-US" dirty="0">
                <a:latin typeface="Amasis MT Pro Black" panose="02040A04050005020304" pitchFamily="18" charset="0"/>
              </a:rPr>
              <a:t>– (2024-PRESENT) – LITTLETON, CO</a:t>
            </a:r>
          </a:p>
        </p:txBody>
      </p:sp>
      <p:pic>
        <p:nvPicPr>
          <p:cNvPr id="4" name="Picture 3">
            <a:extLst>
              <a:ext uri="{FF2B5EF4-FFF2-40B4-BE49-F238E27FC236}">
                <a16:creationId xmlns:a16="http://schemas.microsoft.com/office/drawing/2014/main" id="{19E34C50-2DC2-5020-F7DC-A5D651879A01}"/>
              </a:ext>
            </a:extLst>
          </p:cNvPr>
          <p:cNvPicPr>
            <a:picLocks noChangeAspect="1"/>
          </p:cNvPicPr>
          <p:nvPr/>
        </p:nvPicPr>
        <p:blipFill>
          <a:blip r:embed="rId5"/>
          <a:stretch>
            <a:fillRect/>
          </a:stretch>
        </p:blipFill>
        <p:spPr>
          <a:xfrm>
            <a:off x="204470" y="5132827"/>
            <a:ext cx="10058400" cy="67369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C58BA05D-61D1-951B-6936-BD281904D3BA}"/>
              </a:ext>
            </a:extLst>
          </p:cNvPr>
          <p:cNvPicPr>
            <a:picLocks noChangeAspect="1"/>
          </p:cNvPicPr>
          <p:nvPr/>
        </p:nvPicPr>
        <p:blipFill>
          <a:blip r:embed="rId6"/>
          <a:stretch>
            <a:fillRect/>
          </a:stretch>
        </p:blipFill>
        <p:spPr>
          <a:xfrm>
            <a:off x="10538449" y="4164537"/>
            <a:ext cx="1342261" cy="2057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a:extLst>
              <a:ext uri="{FF2B5EF4-FFF2-40B4-BE49-F238E27FC236}">
                <a16:creationId xmlns:a16="http://schemas.microsoft.com/office/drawing/2014/main" id="{2E099499-7CA0-BB72-8BAE-3F5199911A92}"/>
              </a:ext>
            </a:extLst>
          </p:cNvPr>
          <p:cNvPicPr>
            <a:picLocks noChangeAspect="1"/>
          </p:cNvPicPr>
          <p:nvPr/>
        </p:nvPicPr>
        <p:blipFill>
          <a:blip r:embed="rId7"/>
          <a:stretch>
            <a:fillRect/>
          </a:stretch>
        </p:blipFill>
        <p:spPr>
          <a:xfrm>
            <a:off x="277083" y="1532346"/>
            <a:ext cx="1440181" cy="2057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a:extLst>
              <a:ext uri="{FF2B5EF4-FFF2-40B4-BE49-F238E27FC236}">
                <a16:creationId xmlns:a16="http://schemas.microsoft.com/office/drawing/2014/main" id="{C9664142-4E4E-D35E-330C-E56A51E6285D}"/>
              </a:ext>
            </a:extLst>
          </p:cNvPr>
          <p:cNvPicPr>
            <a:picLocks noChangeAspect="1"/>
          </p:cNvPicPr>
          <p:nvPr/>
        </p:nvPicPr>
        <p:blipFill>
          <a:blip r:embed="rId8"/>
          <a:stretch>
            <a:fillRect/>
          </a:stretch>
        </p:blipFill>
        <p:spPr>
          <a:xfrm>
            <a:off x="1856517" y="2569858"/>
            <a:ext cx="10058400" cy="61262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263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D3014-ADBE-4CFD-5E1A-350B80489BEF}"/>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7C1380B6-79B9-7220-B627-13CE24862C01}"/>
              </a:ext>
            </a:extLst>
          </p:cNvPr>
          <p:cNvGrpSpPr/>
          <p:nvPr/>
        </p:nvGrpSpPr>
        <p:grpSpPr>
          <a:xfrm>
            <a:off x="771934" y="0"/>
            <a:ext cx="10648131" cy="2901244"/>
            <a:chOff x="4979924" y="2122738"/>
            <a:chExt cx="10648131" cy="3696149"/>
          </a:xfrm>
        </p:grpSpPr>
        <p:grpSp>
          <p:nvGrpSpPr>
            <p:cNvPr id="548" name="Group 547">
              <a:extLst>
                <a:ext uri="{FF2B5EF4-FFF2-40B4-BE49-F238E27FC236}">
                  <a16:creationId xmlns:a16="http://schemas.microsoft.com/office/drawing/2014/main" id="{7EBDCD79-DE43-0B97-4EE9-370E0012AA28}"/>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334EE37E-3C20-2F11-45C3-3FF96C47B04F}"/>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latin typeface="Garamond" panose="02020404030301010803" pitchFamily="18" charset="0"/>
                </a:endParaRPr>
              </a:p>
            </p:txBody>
          </p:sp>
          <p:sp>
            <p:nvSpPr>
              <p:cNvPr id="145" name="Freeform: Shape 144">
                <a:extLst>
                  <a:ext uri="{FF2B5EF4-FFF2-40B4-BE49-F238E27FC236}">
                    <a16:creationId xmlns:a16="http://schemas.microsoft.com/office/drawing/2014/main" id="{38C6A55E-5F7C-5F72-E8B4-320EE928F635}"/>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latin typeface="Garamond" panose="02020404030301010803" pitchFamily="18" charset="0"/>
                </a:endParaRPr>
              </a:p>
            </p:txBody>
          </p:sp>
          <p:sp>
            <p:nvSpPr>
              <p:cNvPr id="146" name="Freeform: Shape 145">
                <a:extLst>
                  <a:ext uri="{FF2B5EF4-FFF2-40B4-BE49-F238E27FC236}">
                    <a16:creationId xmlns:a16="http://schemas.microsoft.com/office/drawing/2014/main" id="{1598DB1A-CB20-4C30-85DC-9A261741C5CE}"/>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latin typeface="Garamond" panose="02020404030301010803" pitchFamily="18" charset="0"/>
                </a:endParaRPr>
              </a:p>
            </p:txBody>
          </p:sp>
          <p:sp>
            <p:nvSpPr>
              <p:cNvPr id="143" name="Freeform: Shape 142">
                <a:extLst>
                  <a:ext uri="{FF2B5EF4-FFF2-40B4-BE49-F238E27FC236}">
                    <a16:creationId xmlns:a16="http://schemas.microsoft.com/office/drawing/2014/main" id="{0BA2E952-EA1E-C0FA-A07D-0BB43F1FC6C2}"/>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latin typeface="Garamond" panose="02020404030301010803" pitchFamily="18" charset="0"/>
                </a:endParaRPr>
              </a:p>
            </p:txBody>
          </p:sp>
          <p:sp>
            <p:nvSpPr>
              <p:cNvPr id="151" name="Freeform: Shape 150">
                <a:extLst>
                  <a:ext uri="{FF2B5EF4-FFF2-40B4-BE49-F238E27FC236}">
                    <a16:creationId xmlns:a16="http://schemas.microsoft.com/office/drawing/2014/main" id="{C93BE572-E8F4-D9F4-AEB8-B26C2E6F25BD}"/>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latin typeface="Garamond" panose="02020404030301010803" pitchFamily="18" charset="0"/>
                </a:endParaRPr>
              </a:p>
            </p:txBody>
          </p:sp>
        </p:grpSp>
        <p:sp>
          <p:nvSpPr>
            <p:cNvPr id="553" name="TextBox 552">
              <a:extLst>
                <a:ext uri="{FF2B5EF4-FFF2-40B4-BE49-F238E27FC236}">
                  <a16:creationId xmlns:a16="http://schemas.microsoft.com/office/drawing/2014/main" id="{53268E03-E28A-2F18-F904-D503FD104AF5}"/>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Garamond" panose="02020404030301010803" pitchFamily="18" charset="0"/>
                  <a:cs typeface="Times New Roman" panose="02020603050405020304" pitchFamily="18" charset="0"/>
                </a:rPr>
                <a:t>THEODORE “BUBBLES” ANDERSON</a:t>
              </a:r>
            </a:p>
          </p:txBody>
        </p:sp>
        <p:pic>
          <p:nvPicPr>
            <p:cNvPr id="558" name="Picture 557">
              <a:extLst>
                <a:ext uri="{FF2B5EF4-FFF2-40B4-BE49-F238E27FC236}">
                  <a16:creationId xmlns:a16="http://schemas.microsoft.com/office/drawing/2014/main" id="{F4E58106-8D67-F56C-A944-9A3BB120A35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DB77ABF2-B889-9100-6DC0-5F7BB6BAF2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pic>
        <p:nvPicPr>
          <p:cNvPr id="3" name="Picture 2">
            <a:extLst>
              <a:ext uri="{FF2B5EF4-FFF2-40B4-BE49-F238E27FC236}">
                <a16:creationId xmlns:a16="http://schemas.microsoft.com/office/drawing/2014/main" id="{122D0A3C-3481-F553-8CAE-B2F70FB2D5A1}"/>
              </a:ext>
            </a:extLst>
          </p:cNvPr>
          <p:cNvPicPr>
            <a:picLocks noChangeAspect="1"/>
          </p:cNvPicPr>
          <p:nvPr/>
        </p:nvPicPr>
        <p:blipFill>
          <a:blip r:embed="rId5"/>
          <a:stretch>
            <a:fillRect/>
          </a:stretch>
        </p:blipFill>
        <p:spPr>
          <a:xfrm>
            <a:off x="693928" y="1247544"/>
            <a:ext cx="3534268" cy="406774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5">
            <a:extLst>
              <a:ext uri="{FF2B5EF4-FFF2-40B4-BE49-F238E27FC236}">
                <a16:creationId xmlns:a16="http://schemas.microsoft.com/office/drawing/2014/main" id="{B238A68F-7CB2-20D2-9922-5EAC5FFC72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11342" y="1137052"/>
            <a:ext cx="6783947" cy="4758831"/>
          </a:xfrm>
          <a:prstGeom prst="rect">
            <a:avLst/>
          </a:prstGeom>
        </p:spPr>
      </p:pic>
      <p:pic>
        <p:nvPicPr>
          <p:cNvPr id="9" name="Picture 8">
            <a:extLst>
              <a:ext uri="{FF2B5EF4-FFF2-40B4-BE49-F238E27FC236}">
                <a16:creationId xmlns:a16="http://schemas.microsoft.com/office/drawing/2014/main" id="{7F2CE596-F540-9143-D0A7-4B65D4B8D088}"/>
              </a:ext>
            </a:extLst>
          </p:cNvPr>
          <p:cNvPicPr>
            <a:picLocks noChangeAspect="1"/>
          </p:cNvPicPr>
          <p:nvPr/>
        </p:nvPicPr>
        <p:blipFill>
          <a:blip r:embed="rId7"/>
          <a:stretch>
            <a:fillRect/>
          </a:stretch>
        </p:blipFill>
        <p:spPr>
          <a:xfrm>
            <a:off x="152400" y="5960076"/>
            <a:ext cx="11887200" cy="4969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a:extLst>
              <a:ext uri="{FF2B5EF4-FFF2-40B4-BE49-F238E27FC236}">
                <a16:creationId xmlns:a16="http://schemas.microsoft.com/office/drawing/2014/main" id="{DC8F7F65-69D0-6CC4-4513-B9AA4A0F2F42}"/>
              </a:ext>
            </a:extLst>
          </p:cNvPr>
          <p:cNvSpPr txBox="1"/>
          <p:nvPr/>
        </p:nvSpPr>
        <p:spPr>
          <a:xfrm>
            <a:off x="5260418" y="1690062"/>
            <a:ext cx="6159647" cy="3477875"/>
          </a:xfrm>
          <a:prstGeom prst="rect">
            <a:avLst/>
          </a:prstGeom>
          <a:noFill/>
        </p:spPr>
        <p:txBody>
          <a:bodyPr wrap="square" rtlCol="0">
            <a:spAutoFit/>
          </a:bodyPr>
          <a:lstStyle/>
          <a:p>
            <a:r>
              <a:rPr lang="en-US" sz="2000" dirty="0">
                <a:latin typeface="Garamond" panose="02020404030301010803" pitchFamily="18" charset="0"/>
              </a:rPr>
              <a:t>The only Colorado-born baseball player to play in the Negro Leagues. Began his career at the age of 17, just two years after the Negro Leagues were established in 1920.</a:t>
            </a:r>
          </a:p>
          <a:p>
            <a:endParaRPr lang="en-US" sz="2000" dirty="0">
              <a:latin typeface="Garamond" panose="02020404030301010803" pitchFamily="18" charset="0"/>
            </a:endParaRPr>
          </a:p>
          <a:p>
            <a:r>
              <a:rPr lang="en-US" sz="2000" dirty="0">
                <a:latin typeface="Garamond" panose="02020404030301010803" pitchFamily="18" charset="0"/>
              </a:rPr>
              <a:t>He played second base and catcher for the Kansas City Monarchs in 1922-23. He moved east and started the season playing second base with the Washington </a:t>
            </a:r>
            <a:r>
              <a:rPr lang="en-US" sz="2000" dirty="0" err="1">
                <a:latin typeface="Garamond" panose="02020404030301010803" pitchFamily="18" charset="0"/>
              </a:rPr>
              <a:t>Potomacs</a:t>
            </a:r>
            <a:r>
              <a:rPr lang="en-US" sz="2000" dirty="0">
                <a:latin typeface="Garamond" panose="02020404030301010803" pitchFamily="18" charset="0"/>
              </a:rPr>
              <a:t> and later for the Birmingham Black Barons in 1924. Finally, he finished his career with the Indianapolis ABCs in 1925.</a:t>
            </a:r>
          </a:p>
          <a:p>
            <a:endParaRPr lang="en-US" sz="2000" dirty="0">
              <a:latin typeface="Garamond" panose="02020404030301010803" pitchFamily="18" charset="0"/>
            </a:endParaRPr>
          </a:p>
          <a:p>
            <a:r>
              <a:rPr lang="en-US" sz="2000" dirty="0">
                <a:latin typeface="Garamond" panose="02020404030301010803" pitchFamily="18" charset="0"/>
              </a:rPr>
              <a:t>Inducted into the Colorado Sports Hall of Fame in 2025.</a:t>
            </a:r>
          </a:p>
        </p:txBody>
      </p:sp>
    </p:spTree>
    <p:extLst>
      <p:ext uri="{BB962C8B-B14F-4D97-AF65-F5344CB8AC3E}">
        <p14:creationId xmlns:p14="http://schemas.microsoft.com/office/powerpoint/2010/main" val="4179579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11241-F261-ECA7-BB14-2C556EFB6CC3}"/>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3E93A3FE-9AE4-D310-961C-D0CC5AC742D0}"/>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1A949087-0464-D115-2081-D16BB2A2D4D2}"/>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B3571570-3780-2988-8FDB-45DFD8A98F40}"/>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9E39886C-FEBA-A9A8-1A4D-BDB039C95E8E}"/>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B5A43071-4ED9-1E83-141B-E10EFD48B45C}"/>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3F4031D6-00C6-C3B7-7C5C-C67528E7E092}"/>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1B7EBC37-7D24-582A-5722-138083FD7EC5}"/>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4FEA895A-AF59-EBC8-2C15-BC38322C00E8}"/>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rPr>
                <a:t>OURAY’S “SMOKY” JOE WOOD</a:t>
              </a:r>
              <a:endParaRPr lang="en-US" sz="2400" kern="0" dirty="0">
                <a:solidFill>
                  <a:schemeClr val="bg1"/>
                </a:solidFill>
                <a:latin typeface="Lora" pitchFamily="2" charset="0"/>
                <a:cs typeface="Times New Roman" panose="02020603050405020304" pitchFamily="18" charset="0"/>
              </a:endParaRPr>
            </a:p>
          </p:txBody>
        </p:sp>
        <p:pic>
          <p:nvPicPr>
            <p:cNvPr id="558" name="Picture 557">
              <a:extLst>
                <a:ext uri="{FF2B5EF4-FFF2-40B4-BE49-F238E27FC236}">
                  <a16:creationId xmlns:a16="http://schemas.microsoft.com/office/drawing/2014/main" id="{703624EA-7D06-C1F1-D59A-FC6349C2FBEF}"/>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39B971BE-9C0F-BFE3-65AF-1F6EB856E5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pic>
        <p:nvPicPr>
          <p:cNvPr id="3" name="Picture 2" descr="A logo with a baseball&#10;&#10;AI-generated content may be incorrect.">
            <a:extLst>
              <a:ext uri="{FF2B5EF4-FFF2-40B4-BE49-F238E27FC236}">
                <a16:creationId xmlns:a16="http://schemas.microsoft.com/office/drawing/2014/main" id="{866C3E20-72FA-BF19-5540-45BE85796B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6029" y="5692140"/>
            <a:ext cx="1028700" cy="1028700"/>
          </a:xfrm>
          <a:prstGeom prst="rect">
            <a:avLst/>
          </a:prstGeom>
        </p:spPr>
      </p:pic>
      <p:pic>
        <p:nvPicPr>
          <p:cNvPr id="4" name="Edited FoD Video">
            <a:hlinkClick r:id="" action="ppaction://media"/>
            <a:extLst>
              <a:ext uri="{FF2B5EF4-FFF2-40B4-BE49-F238E27FC236}">
                <a16:creationId xmlns:a16="http://schemas.microsoft.com/office/drawing/2014/main" id="{7EC6FA15-5241-322F-9B24-161816AA4314}"/>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5156" y="1096972"/>
            <a:ext cx="10241828" cy="5761028"/>
          </a:xfrm>
          <a:prstGeom prst="rect">
            <a:avLst/>
          </a:prstGeom>
        </p:spPr>
      </p:pic>
      <p:sp>
        <p:nvSpPr>
          <p:cNvPr id="6" name="TextBox 5">
            <a:extLst>
              <a:ext uri="{FF2B5EF4-FFF2-40B4-BE49-F238E27FC236}">
                <a16:creationId xmlns:a16="http://schemas.microsoft.com/office/drawing/2014/main" id="{0F02DEF0-CE33-A11D-0C9D-26B146879C38}"/>
              </a:ext>
            </a:extLst>
          </p:cNvPr>
          <p:cNvSpPr txBox="1"/>
          <p:nvPr/>
        </p:nvSpPr>
        <p:spPr>
          <a:xfrm>
            <a:off x="10387857" y="4452163"/>
            <a:ext cx="1658114" cy="1938992"/>
          </a:xfrm>
          <a:prstGeom prst="rect">
            <a:avLst/>
          </a:prstGeom>
          <a:noFill/>
        </p:spPr>
        <p:txBody>
          <a:bodyPr wrap="square" rtlCol="0">
            <a:spAutoFit/>
          </a:bodyPr>
          <a:lstStyle/>
          <a:p>
            <a:r>
              <a:rPr lang="en-US" sz="2000" dirty="0">
                <a:latin typeface="Algerian" panose="04020705040A02060702" pitchFamily="82" charset="0"/>
              </a:rPr>
              <a:t>Field of Dreams</a:t>
            </a:r>
          </a:p>
          <a:p>
            <a:endParaRPr lang="en-US" sz="2000" dirty="0">
              <a:latin typeface="Algerian" panose="04020705040A02060702" pitchFamily="82" charset="0"/>
            </a:endParaRPr>
          </a:p>
          <a:p>
            <a:r>
              <a:rPr lang="en-US" sz="2000" dirty="0">
                <a:latin typeface="Algerian" panose="04020705040A02060702" pitchFamily="82" charset="0"/>
              </a:rPr>
              <a:t>Universal Pictures - 1989</a:t>
            </a:r>
          </a:p>
        </p:txBody>
      </p:sp>
    </p:spTree>
    <p:extLst>
      <p:ext uri="{BB962C8B-B14F-4D97-AF65-F5344CB8AC3E}">
        <p14:creationId xmlns:p14="http://schemas.microsoft.com/office/powerpoint/2010/main" val="1583904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11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D9D72-A81A-5922-EC6A-6C1C614C1F12}"/>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838A531B-C90D-3D1D-EC9F-0BB97C0A63D7}"/>
              </a:ext>
            </a:extLst>
          </p:cNvPr>
          <p:cNvGrpSpPr/>
          <p:nvPr/>
        </p:nvGrpSpPr>
        <p:grpSpPr>
          <a:xfrm>
            <a:off x="771934" y="1"/>
            <a:ext cx="10648131" cy="2901243"/>
            <a:chOff x="4979924" y="2122738"/>
            <a:chExt cx="10648131" cy="3696149"/>
          </a:xfrm>
        </p:grpSpPr>
        <p:grpSp>
          <p:nvGrpSpPr>
            <p:cNvPr id="548" name="Group 547">
              <a:extLst>
                <a:ext uri="{FF2B5EF4-FFF2-40B4-BE49-F238E27FC236}">
                  <a16:creationId xmlns:a16="http://schemas.microsoft.com/office/drawing/2014/main" id="{60D4618B-389E-B6A7-6AB2-DCA458787C78}"/>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429ACDF2-80C8-9957-09D9-F5C02D775C17}"/>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950BF829-824B-28DE-B6C9-6D89E7D102B8}"/>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FBAAA401-7ECD-23A3-225D-1DA60C47556A}"/>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DE2A65EB-C265-6F02-C34C-749E619C4B16}"/>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C296D14F-B301-9FD8-77D9-84B3A5CD3E4F}"/>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C3936A52-7A72-54B0-3A64-3CA6544AB14C}"/>
                </a:ext>
              </a:extLst>
            </p:cNvPr>
            <p:cNvSpPr txBox="1"/>
            <p:nvPr/>
          </p:nvSpPr>
          <p:spPr>
            <a:xfrm>
              <a:off x="6669052" y="2633584"/>
              <a:ext cx="7700207" cy="823418"/>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rPr>
                <a:t>OURAY’S “SMOKY” JOE WOOD</a:t>
              </a:r>
              <a:br>
                <a:rPr lang="en-US" sz="2400" b="1" kern="0" dirty="0">
                  <a:solidFill>
                    <a:schemeClr val="bg1"/>
                  </a:solidFill>
                  <a:latin typeface="Lora" pitchFamily="2" charset="0"/>
                </a:rPr>
              </a:br>
              <a:r>
                <a:rPr lang="en-US" b="1" kern="0" dirty="0">
                  <a:solidFill>
                    <a:schemeClr val="bg1"/>
                  </a:solidFill>
                  <a:latin typeface="Lora" pitchFamily="2" charset="0"/>
                </a:rPr>
                <a:t>His Brilliant 1912 Season</a:t>
              </a:r>
              <a:endParaRPr lang="en-US" kern="0" dirty="0">
                <a:solidFill>
                  <a:schemeClr val="bg1"/>
                </a:solidFill>
                <a:latin typeface="Lora" pitchFamily="2" charset="0"/>
                <a:cs typeface="Times New Roman" panose="02020603050405020304" pitchFamily="18" charset="0"/>
              </a:endParaRPr>
            </a:p>
          </p:txBody>
        </p:sp>
        <p:pic>
          <p:nvPicPr>
            <p:cNvPr id="558" name="Picture 557">
              <a:extLst>
                <a:ext uri="{FF2B5EF4-FFF2-40B4-BE49-F238E27FC236}">
                  <a16:creationId xmlns:a16="http://schemas.microsoft.com/office/drawing/2014/main" id="{6361CD8D-95D1-6140-59A2-9B39809BE77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1061D759-36A6-E551-1536-FA0DD083F0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pic>
        <p:nvPicPr>
          <p:cNvPr id="10" name="Picture 9" descr="A group of baseball players posing for a photo&#10;&#10;AI-generated content may be incorrect.">
            <a:extLst>
              <a:ext uri="{FF2B5EF4-FFF2-40B4-BE49-F238E27FC236}">
                <a16:creationId xmlns:a16="http://schemas.microsoft.com/office/drawing/2014/main" id="{53BC33AC-3C0F-0B47-44FC-41FC99F47E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860" y="1262110"/>
            <a:ext cx="7386140" cy="4653268"/>
          </a:xfrm>
          <a:prstGeom prst="rect">
            <a:avLst/>
          </a:prstGeom>
        </p:spPr>
      </p:pic>
      <p:pic>
        <p:nvPicPr>
          <p:cNvPr id="3" name="Picture 2" descr="A group of vintage posters&#10;&#10;AI-generated content may be incorrect.">
            <a:extLst>
              <a:ext uri="{FF2B5EF4-FFF2-40B4-BE49-F238E27FC236}">
                <a16:creationId xmlns:a16="http://schemas.microsoft.com/office/drawing/2014/main" id="{1D88937F-59C4-5433-4D27-D89545A542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74039" y="1262110"/>
            <a:ext cx="4375101" cy="5323040"/>
          </a:xfrm>
          <a:prstGeom prst="rect">
            <a:avLst/>
          </a:prstGeom>
        </p:spPr>
      </p:pic>
    </p:spTree>
    <p:extLst>
      <p:ext uri="{BB962C8B-B14F-4D97-AF65-F5344CB8AC3E}">
        <p14:creationId xmlns:p14="http://schemas.microsoft.com/office/powerpoint/2010/main" val="341561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A61BB-3EDA-1FDE-ECAD-0977E5B891FC}"/>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92F5520F-6DA0-627D-8810-405ED76B9AD4}"/>
              </a:ext>
            </a:extLst>
          </p:cNvPr>
          <p:cNvGrpSpPr/>
          <p:nvPr/>
        </p:nvGrpSpPr>
        <p:grpSpPr>
          <a:xfrm>
            <a:off x="771934" y="1"/>
            <a:ext cx="10648131" cy="2901243"/>
            <a:chOff x="4979924" y="2122738"/>
            <a:chExt cx="10648131" cy="3696149"/>
          </a:xfrm>
        </p:grpSpPr>
        <p:grpSp>
          <p:nvGrpSpPr>
            <p:cNvPr id="548" name="Group 547">
              <a:extLst>
                <a:ext uri="{FF2B5EF4-FFF2-40B4-BE49-F238E27FC236}">
                  <a16:creationId xmlns:a16="http://schemas.microsoft.com/office/drawing/2014/main" id="{FB2DF4CA-9710-8577-6DEF-825B7D0D794C}"/>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F698762A-0124-0016-A0C5-33778DDC2296}"/>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BF1BFA0D-7ECA-9CE4-892F-D6CBF1EBED58}"/>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7F44ED40-A7A0-2568-3DC3-65CB69207CE4}"/>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09EA6F81-DD15-ABC3-5583-9A88351749B0}"/>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50841C45-AB60-ABA2-FA5B-7AC983A1F5AC}"/>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93CEC2F8-B2BE-E974-BF54-6943A02F0961}"/>
                </a:ext>
              </a:extLst>
            </p:cNvPr>
            <p:cNvSpPr txBox="1"/>
            <p:nvPr/>
          </p:nvSpPr>
          <p:spPr>
            <a:xfrm>
              <a:off x="6669052" y="2633584"/>
              <a:ext cx="7700207" cy="823418"/>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rPr>
                <a:t>OURAY’S “SMOKY” JOE WOOD</a:t>
              </a:r>
              <a:br>
                <a:rPr lang="en-US" sz="2400" b="1" kern="0" dirty="0">
                  <a:solidFill>
                    <a:schemeClr val="bg1"/>
                  </a:solidFill>
                  <a:latin typeface="Lora" pitchFamily="2" charset="0"/>
                </a:rPr>
              </a:br>
              <a:r>
                <a:rPr lang="en-US" b="1" kern="0" dirty="0">
                  <a:solidFill>
                    <a:schemeClr val="bg1"/>
                  </a:solidFill>
                  <a:latin typeface="Lora" pitchFamily="2" charset="0"/>
                </a:rPr>
                <a:t>Ouray Baseball</a:t>
              </a:r>
              <a:endParaRPr lang="en-US" kern="0" dirty="0">
                <a:solidFill>
                  <a:schemeClr val="bg1"/>
                </a:solidFill>
                <a:latin typeface="Lora" pitchFamily="2" charset="0"/>
                <a:cs typeface="Times New Roman" panose="02020603050405020304" pitchFamily="18" charset="0"/>
              </a:endParaRPr>
            </a:p>
          </p:txBody>
        </p:sp>
        <p:pic>
          <p:nvPicPr>
            <p:cNvPr id="558" name="Picture 557">
              <a:extLst>
                <a:ext uri="{FF2B5EF4-FFF2-40B4-BE49-F238E27FC236}">
                  <a16:creationId xmlns:a16="http://schemas.microsoft.com/office/drawing/2014/main" id="{87CE07FF-2593-E335-E2EC-F5E6C7131180}"/>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18F0FAD8-8800-D148-1369-E442E89C10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14759" y="183415"/>
            <a:ext cx="699010" cy="699010"/>
          </a:xfrm>
          <a:prstGeom prst="rect">
            <a:avLst/>
          </a:prstGeom>
        </p:spPr>
      </p:pic>
      <p:pic>
        <p:nvPicPr>
          <p:cNvPr id="6" name="Picture 5" descr="A group of men posing for a photo&#10;&#10;AI-generated content may be incorrect.">
            <a:extLst>
              <a:ext uri="{FF2B5EF4-FFF2-40B4-BE49-F238E27FC236}">
                <a16:creationId xmlns:a16="http://schemas.microsoft.com/office/drawing/2014/main" id="{EDD27D72-DEC6-E2EC-8199-BD37241960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06245" y="1119550"/>
            <a:ext cx="7463643" cy="5609511"/>
          </a:xfrm>
          <a:prstGeom prst="rect">
            <a:avLst/>
          </a:prstGeom>
        </p:spPr>
      </p:pic>
      <p:pic>
        <p:nvPicPr>
          <p:cNvPr id="4" name="Joe wood 2">
            <a:hlinkClick r:id="" action="ppaction://media"/>
            <a:extLst>
              <a:ext uri="{FF2B5EF4-FFF2-40B4-BE49-F238E27FC236}">
                <a16:creationId xmlns:a16="http://schemas.microsoft.com/office/drawing/2014/main" id="{C13D6E97-8334-01B1-F694-69060386C4B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84598" y="5901787"/>
            <a:ext cx="609600" cy="609600"/>
          </a:xfrm>
          <a:prstGeom prst="rect">
            <a:avLst/>
          </a:prstGeom>
        </p:spPr>
      </p:pic>
    </p:spTree>
    <p:extLst>
      <p:ext uri="{BB962C8B-B14F-4D97-AF65-F5344CB8AC3E}">
        <p14:creationId xmlns:p14="http://schemas.microsoft.com/office/powerpoint/2010/main" val="41575526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346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E3CAA-CB8B-19D8-0890-FE1EB17E2AB2}"/>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DD0EBE88-3677-9961-106A-816F93F945F4}"/>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04DE03D5-5CC1-06C0-B61E-C252FD40AECC}"/>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A23F6781-B419-61F6-85AD-37ED530E6BDF}"/>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95BB94BD-6B89-3044-84AA-9466C5423D9E}"/>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E821BAE5-1262-745D-1DCB-87F322E32BA6}"/>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98F5B98F-FF5B-8251-3F05-A2B489DB00FE}"/>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1297B64B-090A-361B-8B6A-26155D006A80}"/>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0C74FC33-5137-8FE8-01B7-F6EA3EF55B20}"/>
                </a:ext>
              </a:extLst>
            </p:cNvPr>
            <p:cNvSpPr txBox="1"/>
            <p:nvPr/>
          </p:nvSpPr>
          <p:spPr>
            <a:xfrm>
              <a:off x="6669052" y="2633584"/>
              <a:ext cx="7700207" cy="823418"/>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rPr>
                <a:t>OURAY’S “SMOKY” JOE WOOD</a:t>
              </a:r>
              <a:br>
                <a:rPr lang="en-US" sz="2400" b="1" kern="0" dirty="0">
                  <a:solidFill>
                    <a:schemeClr val="bg1"/>
                  </a:solidFill>
                  <a:latin typeface="Lora" pitchFamily="2" charset="0"/>
                </a:rPr>
              </a:br>
              <a:r>
                <a:rPr lang="en-US" b="1" kern="0" dirty="0">
                  <a:solidFill>
                    <a:schemeClr val="bg1"/>
                  </a:solidFill>
                  <a:latin typeface="Lora" pitchFamily="2" charset="0"/>
                </a:rPr>
                <a:t>Career Highlights</a:t>
              </a:r>
              <a:endParaRPr lang="en-US" kern="0" dirty="0">
                <a:solidFill>
                  <a:schemeClr val="bg1"/>
                </a:solidFill>
                <a:latin typeface="Lora" pitchFamily="2" charset="0"/>
                <a:cs typeface="Times New Roman" panose="02020603050405020304" pitchFamily="18" charset="0"/>
              </a:endParaRPr>
            </a:p>
          </p:txBody>
        </p:sp>
        <p:pic>
          <p:nvPicPr>
            <p:cNvPr id="558" name="Picture 557">
              <a:extLst>
                <a:ext uri="{FF2B5EF4-FFF2-40B4-BE49-F238E27FC236}">
                  <a16:creationId xmlns:a16="http://schemas.microsoft.com/office/drawing/2014/main" id="{F7323D70-8E77-389C-F396-FFFAB4B5227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5F924A8B-8CEA-882D-8609-036B812A1B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205993"/>
            <a:ext cx="699010" cy="699010"/>
          </a:xfrm>
          <a:prstGeom prst="rect">
            <a:avLst/>
          </a:prstGeom>
        </p:spPr>
      </p:pic>
      <p:pic>
        <p:nvPicPr>
          <p:cNvPr id="4" name="Picture 3" descr="A baseball player throwing a ball&#10;&#10;AI-generated content may be incorrect.">
            <a:extLst>
              <a:ext uri="{FF2B5EF4-FFF2-40B4-BE49-F238E27FC236}">
                <a16:creationId xmlns:a16="http://schemas.microsoft.com/office/drawing/2014/main" id="{A1D57A7E-DFB9-A83C-8105-19901C6D48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9733" y="1132352"/>
            <a:ext cx="4013735" cy="56513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A close-up of a baseball player&#10;&#10;AI-generated content may be incorrect.">
            <a:extLst>
              <a:ext uri="{FF2B5EF4-FFF2-40B4-BE49-F238E27FC236}">
                <a16:creationId xmlns:a16="http://schemas.microsoft.com/office/drawing/2014/main" id="{17653414-2141-48F0-69CB-2B036775FA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12616" y="1132510"/>
            <a:ext cx="4013735" cy="5651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520635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D2202-2346-8838-B086-1E7314635542}"/>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700C3047-3CCA-30C9-4DC1-708424340DE4}"/>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FFD7C77B-7C44-CAAB-F90D-62AACF6421BE}"/>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1B853D42-214D-919E-B673-E027AA28A1FE}"/>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175A79BA-B510-A716-003F-2827905538C6}"/>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7FB59A87-918D-2C92-EA38-C1C895AA4251}"/>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FDF5EB20-A89C-96D5-363B-61465A590312}"/>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6C6641E5-C432-1B9E-D88A-7E69615A9D5A}"/>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325569DC-697C-4428-5FF0-F190257B149E}"/>
                </a:ext>
              </a:extLst>
            </p:cNvPr>
            <p:cNvSpPr txBox="1"/>
            <p:nvPr/>
          </p:nvSpPr>
          <p:spPr>
            <a:xfrm>
              <a:off x="6669052" y="2633584"/>
              <a:ext cx="7700207" cy="823418"/>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rPr>
                <a:t>OURAY’S “SMOKY” JOE WOOD</a:t>
              </a:r>
              <a:br>
                <a:rPr lang="en-US" sz="2400" b="1" kern="0" dirty="0">
                  <a:solidFill>
                    <a:schemeClr val="bg1"/>
                  </a:solidFill>
                  <a:latin typeface="Lora" pitchFamily="2" charset="0"/>
                </a:rPr>
              </a:br>
              <a:r>
                <a:rPr lang="en-US" b="1" kern="0" dirty="0">
                  <a:solidFill>
                    <a:schemeClr val="bg1"/>
                  </a:solidFill>
                  <a:latin typeface="Lora" pitchFamily="2" charset="0"/>
                </a:rPr>
                <a:t>Career Highlights</a:t>
              </a:r>
              <a:endParaRPr lang="en-US" kern="0" dirty="0">
                <a:solidFill>
                  <a:schemeClr val="bg1"/>
                </a:solidFill>
                <a:latin typeface="Lora" pitchFamily="2" charset="0"/>
                <a:cs typeface="Times New Roman" panose="02020603050405020304" pitchFamily="18" charset="0"/>
              </a:endParaRPr>
            </a:p>
          </p:txBody>
        </p:sp>
        <p:pic>
          <p:nvPicPr>
            <p:cNvPr id="558" name="Picture 557">
              <a:extLst>
                <a:ext uri="{FF2B5EF4-FFF2-40B4-BE49-F238E27FC236}">
                  <a16:creationId xmlns:a16="http://schemas.microsoft.com/office/drawing/2014/main" id="{85DD5DD2-A3D3-3ADF-F8F0-BA134A886C25}"/>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A43E7B04-A15C-E44A-B549-15E7793E51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205993"/>
            <a:ext cx="699010" cy="699010"/>
          </a:xfrm>
          <a:prstGeom prst="rect">
            <a:avLst/>
          </a:prstGeom>
        </p:spPr>
      </p:pic>
      <p:pic>
        <p:nvPicPr>
          <p:cNvPr id="4" name="Picture 3" descr="A baseball player on a field&#10;&#10;AI-generated content may be incorrect.">
            <a:extLst>
              <a:ext uri="{FF2B5EF4-FFF2-40B4-BE49-F238E27FC236}">
                <a16:creationId xmlns:a16="http://schemas.microsoft.com/office/drawing/2014/main" id="{7A859CBF-6EE5-457C-624C-3D99452DF7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6" y="2138328"/>
            <a:ext cx="6775919" cy="3693713"/>
          </a:xfrm>
          <a:prstGeom prst="rect">
            <a:avLst/>
          </a:prstGeom>
        </p:spPr>
      </p:pic>
      <p:pic>
        <p:nvPicPr>
          <p:cNvPr id="6" name="Picture 5" descr="A baseball players shaking hands&#10;&#10;AI-generated content may be incorrect.">
            <a:extLst>
              <a:ext uri="{FF2B5EF4-FFF2-40B4-BE49-F238E27FC236}">
                <a16:creationId xmlns:a16="http://schemas.microsoft.com/office/drawing/2014/main" id="{2ADC0794-A3FA-48D8-20AB-42E4A7768B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10427" y="1336893"/>
            <a:ext cx="4927192" cy="5120124"/>
          </a:xfrm>
          <a:prstGeom prst="rect">
            <a:avLst/>
          </a:prstGeom>
        </p:spPr>
      </p:pic>
    </p:spTree>
    <p:extLst>
      <p:ext uri="{BB962C8B-B14F-4D97-AF65-F5344CB8AC3E}">
        <p14:creationId xmlns:p14="http://schemas.microsoft.com/office/powerpoint/2010/main" val="24121494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D94C4-3EC8-B75C-AC9B-40C91B48ACAD}"/>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D21B1271-6CF8-EED3-02BB-75ADF1117186}"/>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083C9C86-6CD9-608E-9ACB-870796DB1E03}"/>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0B035E7C-28E7-B282-3D23-78E045422AFF}"/>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D0113C04-DBC7-414A-B8FC-726DE3AE09C4}"/>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221870AA-C33F-1AC5-F266-CCFCC11E9326}"/>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DDD37587-D15C-B260-8620-05D9A2A2EFF3}"/>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F1F8CC73-41AF-4E37-A19F-EA5AA58E9BD6}"/>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A91B4828-F099-E01C-B28B-AE90145E611B}"/>
                </a:ext>
              </a:extLst>
            </p:cNvPr>
            <p:cNvSpPr txBox="1"/>
            <p:nvPr/>
          </p:nvSpPr>
          <p:spPr>
            <a:xfrm>
              <a:off x="6669052" y="2633584"/>
              <a:ext cx="7700207" cy="823418"/>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rPr>
                <a:t>OURAY’S “SMOKY” JOE WOOD</a:t>
              </a:r>
              <a:br>
                <a:rPr lang="en-US" sz="2400" b="1" kern="0" dirty="0">
                  <a:solidFill>
                    <a:schemeClr val="bg1"/>
                  </a:solidFill>
                  <a:latin typeface="Lora" pitchFamily="2" charset="0"/>
                </a:rPr>
              </a:br>
              <a:r>
                <a:rPr lang="en-US" b="1" kern="0" dirty="0">
                  <a:solidFill>
                    <a:schemeClr val="bg1"/>
                  </a:solidFill>
                  <a:latin typeface="Lora" pitchFamily="2" charset="0"/>
                </a:rPr>
                <a:t>Career Highlights</a:t>
              </a:r>
              <a:endParaRPr lang="en-US" kern="0" dirty="0">
                <a:solidFill>
                  <a:schemeClr val="bg1"/>
                </a:solidFill>
                <a:latin typeface="Lora" pitchFamily="2" charset="0"/>
                <a:cs typeface="Times New Roman" panose="02020603050405020304" pitchFamily="18" charset="0"/>
              </a:endParaRPr>
            </a:p>
          </p:txBody>
        </p:sp>
        <p:pic>
          <p:nvPicPr>
            <p:cNvPr id="558" name="Picture 557">
              <a:extLst>
                <a:ext uri="{FF2B5EF4-FFF2-40B4-BE49-F238E27FC236}">
                  <a16:creationId xmlns:a16="http://schemas.microsoft.com/office/drawing/2014/main" id="{9D8E6C44-26C9-4DA6-1584-7E488DCCFCA3}"/>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35630C8F-C8F7-8492-75DF-A5E2F24B4C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14759" y="183415"/>
            <a:ext cx="699010" cy="699010"/>
          </a:xfrm>
          <a:prstGeom prst="rect">
            <a:avLst/>
          </a:prstGeom>
        </p:spPr>
      </p:pic>
      <p:pic>
        <p:nvPicPr>
          <p:cNvPr id="4" name="Picture 3" descr="A baseball player running to catch a ball&#10;&#10;AI-generated content may be incorrect.">
            <a:extLst>
              <a:ext uri="{FF2B5EF4-FFF2-40B4-BE49-F238E27FC236}">
                <a16:creationId xmlns:a16="http://schemas.microsoft.com/office/drawing/2014/main" id="{2962E30C-B8B0-E66C-E1F1-6B33E2ADFF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7378" y="1216953"/>
            <a:ext cx="11435530" cy="5004921"/>
          </a:xfrm>
          <a:prstGeom prst="rect">
            <a:avLst/>
          </a:prstGeom>
        </p:spPr>
      </p:pic>
      <p:pic>
        <p:nvPicPr>
          <p:cNvPr id="3" name="Joe Wood 2">
            <a:hlinkClick r:id="" action="ppaction://media"/>
            <a:extLst>
              <a:ext uri="{FF2B5EF4-FFF2-40B4-BE49-F238E27FC236}">
                <a16:creationId xmlns:a16="http://schemas.microsoft.com/office/drawing/2014/main" id="{F5157553-E1DB-8991-0150-C21E14FD7A1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55022" y="6206587"/>
            <a:ext cx="609600" cy="609600"/>
          </a:xfrm>
          <a:prstGeom prst="rect">
            <a:avLst/>
          </a:prstGeom>
          <a:noFill/>
          <a:ln>
            <a:solidFill>
              <a:srgbClr val="0070C0"/>
            </a:solidFill>
          </a:ln>
        </p:spPr>
      </p:pic>
    </p:spTree>
    <p:extLst>
      <p:ext uri="{BB962C8B-B14F-4D97-AF65-F5344CB8AC3E}">
        <p14:creationId xmlns:p14="http://schemas.microsoft.com/office/powerpoint/2010/main" val="12689977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13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36763-2AF8-F28B-4614-F4E59B2EF24A}"/>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F3BE0941-07D9-7941-6662-9001CCF19F70}"/>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BECBCB52-E445-8D55-EF3F-59749938A124}"/>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FE03F48B-37B3-D0C7-B72D-5227C02B0FF6}"/>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D925C8B7-5370-B675-0B65-9E358D9A152E}"/>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B4CB2D9F-ED5C-C7E8-4AA2-58B864028108}"/>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E720F69F-162B-6FAA-92A9-A86A92E0AEEB}"/>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F8EEA7A9-8ADF-C38C-DBA8-9F2DBB469FBD}"/>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09DEF7A3-1679-2C3A-EEB2-9936385B786C}"/>
                </a:ext>
              </a:extLst>
            </p:cNvPr>
            <p:cNvSpPr txBox="1"/>
            <p:nvPr/>
          </p:nvSpPr>
          <p:spPr>
            <a:xfrm>
              <a:off x="6669052" y="2633584"/>
              <a:ext cx="7700207" cy="823418"/>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rPr>
                <a:t>OURAY’S “SMOKY” JOE WOOD</a:t>
              </a:r>
              <a:br>
                <a:rPr lang="en-US" sz="2400" b="1" kern="0" dirty="0">
                  <a:solidFill>
                    <a:schemeClr val="bg1"/>
                  </a:solidFill>
                  <a:latin typeface="Lora" pitchFamily="2" charset="0"/>
                </a:rPr>
              </a:br>
              <a:r>
                <a:rPr lang="en-US" b="1" kern="0" dirty="0">
                  <a:solidFill>
                    <a:schemeClr val="bg1"/>
                  </a:solidFill>
                  <a:latin typeface="Lora" pitchFamily="2" charset="0"/>
                </a:rPr>
                <a:t>Career Statistics</a:t>
              </a:r>
              <a:endParaRPr lang="en-US" kern="0" dirty="0">
                <a:solidFill>
                  <a:schemeClr val="bg1"/>
                </a:solidFill>
                <a:latin typeface="Lora" pitchFamily="2" charset="0"/>
                <a:cs typeface="Times New Roman" panose="02020603050405020304" pitchFamily="18" charset="0"/>
              </a:endParaRPr>
            </a:p>
          </p:txBody>
        </p:sp>
        <p:pic>
          <p:nvPicPr>
            <p:cNvPr id="558" name="Picture 557">
              <a:extLst>
                <a:ext uri="{FF2B5EF4-FFF2-40B4-BE49-F238E27FC236}">
                  <a16:creationId xmlns:a16="http://schemas.microsoft.com/office/drawing/2014/main" id="{C9F76E5B-5B01-FB9B-A994-47BF02D3F49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6A80F49F-6D53-0FA2-5B25-95CE210A52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83415"/>
            <a:ext cx="699010" cy="699010"/>
          </a:xfrm>
          <a:prstGeom prst="rect">
            <a:avLst/>
          </a:prstGeom>
        </p:spPr>
      </p:pic>
      <p:pic>
        <p:nvPicPr>
          <p:cNvPr id="2" name="Picture 1">
            <a:extLst>
              <a:ext uri="{FF2B5EF4-FFF2-40B4-BE49-F238E27FC236}">
                <a16:creationId xmlns:a16="http://schemas.microsoft.com/office/drawing/2014/main" id="{D7FE5DE4-B8B6-C57D-2484-AEAA43B894D0}"/>
              </a:ext>
            </a:extLst>
          </p:cNvPr>
          <p:cNvPicPr>
            <a:picLocks noChangeAspect="1"/>
          </p:cNvPicPr>
          <p:nvPr/>
        </p:nvPicPr>
        <p:blipFill>
          <a:blip r:embed="rId5"/>
          <a:stretch>
            <a:fillRect/>
          </a:stretch>
        </p:blipFill>
        <p:spPr>
          <a:xfrm>
            <a:off x="217134" y="1312685"/>
            <a:ext cx="11726543" cy="4896204"/>
          </a:xfrm>
          <a:prstGeom prst="rect">
            <a:avLst/>
          </a:prstGeom>
        </p:spPr>
      </p:pic>
    </p:spTree>
    <p:extLst>
      <p:ext uri="{BB962C8B-B14F-4D97-AF65-F5344CB8AC3E}">
        <p14:creationId xmlns:p14="http://schemas.microsoft.com/office/powerpoint/2010/main" val="25209584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1424C-AC41-2351-B8D1-CB5EE449BCF2}"/>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4DEC5171-8DA3-6230-12BD-5075102B5DCE}"/>
              </a:ext>
            </a:extLst>
          </p:cNvPr>
          <p:cNvGrpSpPr/>
          <p:nvPr/>
        </p:nvGrpSpPr>
        <p:grpSpPr>
          <a:xfrm>
            <a:off x="771934" y="0"/>
            <a:ext cx="10648131" cy="2901244"/>
            <a:chOff x="4979924" y="2122738"/>
            <a:chExt cx="10648131" cy="3696149"/>
          </a:xfrm>
        </p:grpSpPr>
        <p:grpSp>
          <p:nvGrpSpPr>
            <p:cNvPr id="548" name="Group 547">
              <a:extLst>
                <a:ext uri="{FF2B5EF4-FFF2-40B4-BE49-F238E27FC236}">
                  <a16:creationId xmlns:a16="http://schemas.microsoft.com/office/drawing/2014/main" id="{10143934-65B6-7918-193D-078B8495510A}"/>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88682783-C8AC-F42A-3FD2-CEEEC5E9F072}"/>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E59CD19D-B6D2-A14B-F92A-7240BEAC3578}"/>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69F40479-DE20-D78D-94AB-7504B871AB57}"/>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6757A1EB-BA8E-1EC4-7A00-E8487E209027}"/>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999C493F-401C-09E1-DCD8-3F1C02121C3E}"/>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473C34FD-BDC7-8D9A-1EB5-C53496561DDD}"/>
                </a:ext>
              </a:extLst>
            </p:cNvPr>
            <p:cNvSpPr txBox="1"/>
            <p:nvPr/>
          </p:nvSpPr>
          <p:spPr>
            <a:xfrm>
              <a:off x="6702919" y="2604727"/>
              <a:ext cx="7700207" cy="823418"/>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rPr>
                <a:t>OURAY’S “SMOKY” JOE WOOD</a:t>
              </a:r>
              <a:br>
                <a:rPr lang="en-US" sz="2400" b="1" kern="0" dirty="0">
                  <a:solidFill>
                    <a:schemeClr val="bg1"/>
                  </a:solidFill>
                  <a:latin typeface="Lora" pitchFamily="2" charset="0"/>
                </a:rPr>
              </a:br>
              <a:r>
                <a:rPr lang="en-US" b="1" kern="0" dirty="0">
                  <a:solidFill>
                    <a:schemeClr val="bg1"/>
                  </a:solidFill>
                  <a:latin typeface="Lora" pitchFamily="2" charset="0"/>
                  <a:cs typeface="Times New Roman" panose="02020603050405020304" pitchFamily="18" charset="0"/>
                </a:rPr>
                <a:t>Coaching at Yale</a:t>
              </a:r>
              <a:endParaRPr lang="en-US" kern="0" dirty="0">
                <a:solidFill>
                  <a:schemeClr val="bg1"/>
                </a:solidFill>
                <a:latin typeface="Lora" pitchFamily="2" charset="0"/>
                <a:cs typeface="Times New Roman" panose="02020603050405020304" pitchFamily="18" charset="0"/>
              </a:endParaRPr>
            </a:p>
          </p:txBody>
        </p:sp>
        <p:pic>
          <p:nvPicPr>
            <p:cNvPr id="558" name="Picture 557">
              <a:extLst>
                <a:ext uri="{FF2B5EF4-FFF2-40B4-BE49-F238E27FC236}">
                  <a16:creationId xmlns:a16="http://schemas.microsoft.com/office/drawing/2014/main" id="{D86FDAA1-2DF3-8E7B-3073-9766C3DD2EA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81D5AE68-0983-0839-54FE-D922FC4AC8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83415"/>
            <a:ext cx="699010" cy="699010"/>
          </a:xfrm>
          <a:prstGeom prst="rect">
            <a:avLst/>
          </a:prstGeom>
        </p:spPr>
      </p:pic>
      <p:pic>
        <p:nvPicPr>
          <p:cNvPr id="6" name="Picture 5" descr="A group of men posing for a picture&#10;&#10;AI-generated content may be incorrect.">
            <a:extLst>
              <a:ext uri="{FF2B5EF4-FFF2-40B4-BE49-F238E27FC236}">
                <a16:creationId xmlns:a16="http://schemas.microsoft.com/office/drawing/2014/main" id="{F5E029F5-F57E-EB7E-26F8-7FCE496785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407" y="1085609"/>
            <a:ext cx="5999625" cy="5706380"/>
          </a:xfrm>
          <a:prstGeom prst="rect">
            <a:avLst/>
          </a:prstGeom>
        </p:spPr>
      </p:pic>
      <p:pic>
        <p:nvPicPr>
          <p:cNvPr id="4" name="Picture 3" descr="A couple of baseball players shaking hands&#10;&#10;AI-generated content may be incorrect.">
            <a:extLst>
              <a:ext uri="{FF2B5EF4-FFF2-40B4-BE49-F238E27FC236}">
                <a16:creationId xmlns:a16="http://schemas.microsoft.com/office/drawing/2014/main" id="{EE7F0CC5-BE55-95DA-88A9-9EEE1D5271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33012" y="1171797"/>
            <a:ext cx="3418648" cy="25585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A couple of baseball players talking&#10;&#10;AI-generated content may be incorrect.">
            <a:extLst>
              <a:ext uri="{FF2B5EF4-FFF2-40B4-BE49-F238E27FC236}">
                <a16:creationId xmlns:a16="http://schemas.microsoft.com/office/drawing/2014/main" id="{9F104548-8611-41B6-6FEB-CEF173C676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33012" y="3937519"/>
            <a:ext cx="3419856" cy="27441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23719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21EA7-1CD7-FDD5-0806-95C235F4E52A}"/>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EF05E836-6D8B-A032-D2F8-8835DB934182}"/>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C71EF441-C0AC-94C5-26B8-0BE63DA888C2}"/>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837757FE-06B7-A2B8-21F8-7CC484B10EBF}"/>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8B7DF9C5-82B2-741A-BA4C-773FF35BBC86}"/>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BDAC4F1D-41B3-EE89-6CCE-13E71EC11BA8}"/>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42C01342-0082-F0F7-82F8-5D8789D06AF9}"/>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4B373AC0-0069-F3CE-BA38-A5E7BEFE54A1}"/>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AF51A866-986A-8746-340B-20A24CC111AC}"/>
                </a:ext>
              </a:extLst>
            </p:cNvPr>
            <p:cNvSpPr txBox="1"/>
            <p:nvPr/>
          </p:nvSpPr>
          <p:spPr>
            <a:xfrm>
              <a:off x="6669052" y="2633584"/>
              <a:ext cx="7700207" cy="823418"/>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rPr>
                <a:t>OURAY’S “SMOKY” JOE WOOD</a:t>
              </a:r>
              <a:br>
                <a:rPr lang="en-US" sz="2400" b="1" kern="0" dirty="0">
                  <a:solidFill>
                    <a:schemeClr val="bg1"/>
                  </a:solidFill>
                  <a:latin typeface="Lora" pitchFamily="2" charset="0"/>
                </a:rPr>
              </a:br>
              <a:r>
                <a:rPr lang="en-US" b="1" kern="0" dirty="0">
                  <a:solidFill>
                    <a:schemeClr val="bg1"/>
                  </a:solidFill>
                  <a:latin typeface="Lora" pitchFamily="2" charset="0"/>
                </a:rPr>
                <a:t>Notoriety</a:t>
              </a:r>
              <a:endParaRPr lang="en-US" kern="0" dirty="0">
                <a:solidFill>
                  <a:schemeClr val="bg1"/>
                </a:solidFill>
                <a:latin typeface="Lora" pitchFamily="2" charset="0"/>
                <a:cs typeface="Times New Roman" panose="02020603050405020304" pitchFamily="18" charset="0"/>
              </a:endParaRPr>
            </a:p>
          </p:txBody>
        </p:sp>
        <p:pic>
          <p:nvPicPr>
            <p:cNvPr id="558" name="Picture 557">
              <a:extLst>
                <a:ext uri="{FF2B5EF4-FFF2-40B4-BE49-F238E27FC236}">
                  <a16:creationId xmlns:a16="http://schemas.microsoft.com/office/drawing/2014/main" id="{74E69E45-0D52-8427-5231-277AD284753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E84EA624-8528-4C2A-6980-D95B7C9C68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94704"/>
            <a:ext cx="699010" cy="699010"/>
          </a:xfrm>
          <a:prstGeom prst="rect">
            <a:avLst/>
          </a:prstGeom>
        </p:spPr>
      </p:pic>
      <p:pic>
        <p:nvPicPr>
          <p:cNvPr id="12" name="Picture 11" descr="A black and white photo of a building&#10;&#10;AI-generated content may be incorrect.">
            <a:extLst>
              <a:ext uri="{FF2B5EF4-FFF2-40B4-BE49-F238E27FC236}">
                <a16:creationId xmlns:a16="http://schemas.microsoft.com/office/drawing/2014/main" id="{8882CE7D-40CF-A878-CCF9-B8351D5754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6368" y="1303512"/>
            <a:ext cx="7498094" cy="5345644"/>
          </a:xfrm>
          <a:prstGeom prst="rect">
            <a:avLst/>
          </a:prstGeom>
        </p:spPr>
      </p:pic>
      <p:pic>
        <p:nvPicPr>
          <p:cNvPr id="3" name="Picture 2" descr="A sign with purple letters&#10;&#10;AI-generated content may be incorrect.">
            <a:extLst>
              <a:ext uri="{FF2B5EF4-FFF2-40B4-BE49-F238E27FC236}">
                <a16:creationId xmlns:a16="http://schemas.microsoft.com/office/drawing/2014/main" id="{22E83EDA-79FF-1C63-DC42-13246215EE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9103" y="1303512"/>
            <a:ext cx="3352800" cy="2095500"/>
          </a:xfrm>
          <a:prstGeom prst="rect">
            <a:avLst/>
          </a:prstGeom>
        </p:spPr>
      </p:pic>
      <p:pic>
        <p:nvPicPr>
          <p:cNvPr id="6" name="Picture 5" descr="A bowling alley with bowling pins&#10;&#10;AI-generated content may be incorrect.">
            <a:extLst>
              <a:ext uri="{FF2B5EF4-FFF2-40B4-BE49-F238E27FC236}">
                <a16:creationId xmlns:a16="http://schemas.microsoft.com/office/drawing/2014/main" id="{14B4E2CE-1E5E-8FF7-EC3D-9E9A2E9CBE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9104" y="3495535"/>
            <a:ext cx="3372684" cy="2961482"/>
          </a:xfrm>
          <a:prstGeom prst="rect">
            <a:avLst/>
          </a:prstGeom>
        </p:spPr>
      </p:pic>
    </p:spTree>
    <p:extLst>
      <p:ext uri="{BB962C8B-B14F-4D97-AF65-F5344CB8AC3E}">
        <p14:creationId xmlns:p14="http://schemas.microsoft.com/office/powerpoint/2010/main" val="2145614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714E3-1ADC-7053-7CE3-F594F6ED1015}"/>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0F41683C-EFC5-5EDD-0C0A-3F842A9FA809}"/>
              </a:ext>
            </a:extLst>
          </p:cNvPr>
          <p:cNvGrpSpPr/>
          <p:nvPr/>
        </p:nvGrpSpPr>
        <p:grpSpPr>
          <a:xfrm>
            <a:off x="771934" y="1"/>
            <a:ext cx="10648131" cy="2901244"/>
            <a:chOff x="4979924" y="2122738"/>
            <a:chExt cx="10648131" cy="3696149"/>
          </a:xfrm>
        </p:grpSpPr>
        <p:grpSp>
          <p:nvGrpSpPr>
            <p:cNvPr id="548" name="Group 547">
              <a:extLst>
                <a:ext uri="{FF2B5EF4-FFF2-40B4-BE49-F238E27FC236}">
                  <a16:creationId xmlns:a16="http://schemas.microsoft.com/office/drawing/2014/main" id="{B9AF1C97-F44D-422B-3175-B2E0F0A18CDA}"/>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2949C929-2101-A00B-DBCB-46E60C67F4A5}"/>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C399D8D3-C37B-3559-0477-54F0FF135EC8}"/>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795957A8-04B6-5E64-EA97-A6CE71879C37}"/>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AE56DD15-B4E3-8DBB-A8A7-31062922E392}"/>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F390E8BF-67E1-E976-A763-1A280B7AB389}"/>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D6A9DE8D-7484-5253-C0BF-07ED742D6249}"/>
                </a:ext>
              </a:extLst>
            </p:cNvPr>
            <p:cNvSpPr txBox="1"/>
            <p:nvPr/>
          </p:nvSpPr>
          <p:spPr>
            <a:xfrm>
              <a:off x="6669052" y="2633584"/>
              <a:ext cx="7700207" cy="823418"/>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rPr>
                <a:t>OURAY’S “SMOKY” JOE WOOD</a:t>
              </a:r>
              <a:br>
                <a:rPr lang="en-US" sz="2400" b="1" kern="0" dirty="0">
                  <a:solidFill>
                    <a:schemeClr val="bg1"/>
                  </a:solidFill>
                  <a:latin typeface="Lora" pitchFamily="2" charset="0"/>
                </a:rPr>
              </a:br>
              <a:r>
                <a:rPr lang="en-US" b="1" kern="0" dirty="0">
                  <a:solidFill>
                    <a:schemeClr val="bg1"/>
                  </a:solidFill>
                  <a:latin typeface="Lora" pitchFamily="2" charset="0"/>
                </a:rPr>
                <a:t>Plaque Dedication</a:t>
              </a:r>
              <a:endParaRPr lang="en-US" kern="0" dirty="0">
                <a:solidFill>
                  <a:schemeClr val="bg1"/>
                </a:solidFill>
                <a:latin typeface="Lora" pitchFamily="2" charset="0"/>
                <a:cs typeface="Times New Roman" panose="02020603050405020304" pitchFamily="18" charset="0"/>
              </a:endParaRPr>
            </a:p>
          </p:txBody>
        </p:sp>
        <p:pic>
          <p:nvPicPr>
            <p:cNvPr id="558" name="Picture 557">
              <a:extLst>
                <a:ext uri="{FF2B5EF4-FFF2-40B4-BE49-F238E27FC236}">
                  <a16:creationId xmlns:a16="http://schemas.microsoft.com/office/drawing/2014/main" id="{B3176AB9-3E3E-6281-EEBE-8476258A6530}"/>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209F18AF-1D96-33DF-2446-45CAFB2736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94704"/>
            <a:ext cx="699010" cy="699010"/>
          </a:xfrm>
          <a:prstGeom prst="rect">
            <a:avLst/>
          </a:prstGeom>
        </p:spPr>
      </p:pic>
      <p:pic>
        <p:nvPicPr>
          <p:cNvPr id="4" name="Picture 3">
            <a:extLst>
              <a:ext uri="{FF2B5EF4-FFF2-40B4-BE49-F238E27FC236}">
                <a16:creationId xmlns:a16="http://schemas.microsoft.com/office/drawing/2014/main" id="{1A116A80-2EBB-8944-0DA5-3BE0AC507E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7131" y="1284313"/>
            <a:ext cx="4008665" cy="534488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Picture 7">
            <a:extLst>
              <a:ext uri="{FF2B5EF4-FFF2-40B4-BE49-F238E27FC236}">
                <a16:creationId xmlns:a16="http://schemas.microsoft.com/office/drawing/2014/main" id="{95B0A979-A40F-03B7-61D8-6BABD49F87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42000" y="2026126"/>
            <a:ext cx="5111597" cy="395675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8299744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7FE12-4FA9-F853-0621-EED6061748F6}"/>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4E265C82-E11F-E64D-8CEE-A22C9BF0DB5F}"/>
              </a:ext>
            </a:extLst>
          </p:cNvPr>
          <p:cNvGrpSpPr/>
          <p:nvPr/>
        </p:nvGrpSpPr>
        <p:grpSpPr>
          <a:xfrm>
            <a:off x="771934" y="0"/>
            <a:ext cx="10648131" cy="2901244"/>
            <a:chOff x="4979924" y="2122738"/>
            <a:chExt cx="10648131" cy="3696149"/>
          </a:xfrm>
        </p:grpSpPr>
        <p:grpSp>
          <p:nvGrpSpPr>
            <p:cNvPr id="548" name="Group 547">
              <a:extLst>
                <a:ext uri="{FF2B5EF4-FFF2-40B4-BE49-F238E27FC236}">
                  <a16:creationId xmlns:a16="http://schemas.microsoft.com/office/drawing/2014/main" id="{99C2535C-C96C-3FB8-5C7F-76E1F82DEB01}"/>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DB4BE692-9162-B219-C1A6-F4110DE901E1}"/>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5DC45E9B-86CD-A06E-AF0E-34666C996306}"/>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6BCFEF11-B85A-B61D-E8A2-CF3384A3D7A7}"/>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F3C44C9E-2E01-9469-FBC3-7AE5F8616630}"/>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D7B62487-5139-76DE-B311-FFC48D2F29B1}"/>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A36E29BD-77B3-4E1F-FEE9-CE13FA0DCD9A}"/>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endParaRPr lang="en-US" sz="2400" b="1" kern="0" dirty="0">
                <a:solidFill>
                  <a:schemeClr val="bg1"/>
                </a:solidFill>
                <a:latin typeface="Lora" pitchFamily="2" charset="0"/>
                <a:cs typeface="Times New Roman" panose="02020603050405020304" pitchFamily="18" charset="0"/>
              </a:endParaRPr>
            </a:p>
          </p:txBody>
        </p:sp>
        <p:pic>
          <p:nvPicPr>
            <p:cNvPr id="558" name="Picture 557">
              <a:extLst>
                <a:ext uri="{FF2B5EF4-FFF2-40B4-BE49-F238E27FC236}">
                  <a16:creationId xmlns:a16="http://schemas.microsoft.com/office/drawing/2014/main" id="{CF4D8568-5E33-D17A-43E3-C6C5B7E34D9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BAF4C44B-4444-CB31-8867-585A8CE209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sp>
        <p:nvSpPr>
          <p:cNvPr id="15" name="TextBox 14">
            <a:extLst>
              <a:ext uri="{FF2B5EF4-FFF2-40B4-BE49-F238E27FC236}">
                <a16:creationId xmlns:a16="http://schemas.microsoft.com/office/drawing/2014/main" id="{367897BE-B505-AD83-98AA-E3D8F4CB2E33}"/>
              </a:ext>
            </a:extLst>
          </p:cNvPr>
          <p:cNvSpPr txBox="1"/>
          <p:nvPr/>
        </p:nvSpPr>
        <p:spPr>
          <a:xfrm>
            <a:off x="1373024" y="1408865"/>
            <a:ext cx="10190670" cy="4893647"/>
          </a:xfrm>
          <a:prstGeom prst="rect">
            <a:avLst/>
          </a:prstGeom>
          <a:noFill/>
        </p:spPr>
        <p:txBody>
          <a:bodyPr wrap="square" rtlCol="0">
            <a:spAutoFit/>
          </a:bodyPr>
          <a:lstStyle/>
          <a:p>
            <a:pPr marL="342900" indent="-342900">
              <a:buFont typeface="Wingdings" panose="05000000000000000000" pitchFamily="2" charset="2"/>
              <a:buChar char="§"/>
            </a:pPr>
            <a:r>
              <a:rPr lang="en-US" sz="2400" b="1" dirty="0">
                <a:latin typeface="Garamond" panose="02020404030301010803" pitchFamily="18" charset="0"/>
              </a:rPr>
              <a:t>Why have pitchers been so much more prevalent and successful coming out of CO than hitters</a:t>
            </a:r>
            <a:endParaRPr lang="en-US" sz="2400" dirty="0">
              <a:latin typeface="Garamond" panose="02020404030301010803" pitchFamily="18" charset="0"/>
            </a:endParaRPr>
          </a:p>
          <a:p>
            <a:pPr marL="342900" lvl="0" indent="-342900">
              <a:buFont typeface="Wingdings" panose="05000000000000000000" pitchFamily="2" charset="2"/>
              <a:buChar char="§"/>
            </a:pPr>
            <a:endParaRPr lang="en-US" sz="2400" dirty="0">
              <a:latin typeface="Garamond" panose="02020404030301010803" pitchFamily="18" charset="0"/>
            </a:endParaRPr>
          </a:p>
          <a:p>
            <a:pPr marL="342900" indent="-342900">
              <a:buFont typeface="Wingdings" panose="05000000000000000000" pitchFamily="2" charset="2"/>
              <a:buChar char="§"/>
            </a:pPr>
            <a:r>
              <a:rPr lang="en-US" sz="2400" b="1" dirty="0">
                <a:latin typeface="Garamond" panose="02020404030301010803" pitchFamily="18" charset="0"/>
              </a:rPr>
              <a:t>For perspective of where Colorado stands with quantity and quality of players, comparison to Nebraska players in MLB </a:t>
            </a:r>
            <a:br>
              <a:rPr lang="en-US" sz="2400" b="1" dirty="0">
                <a:latin typeface="Garamond" panose="02020404030301010803" pitchFamily="18" charset="0"/>
              </a:rPr>
            </a:br>
            <a:endParaRPr lang="en-US" sz="2400" dirty="0">
              <a:latin typeface="Garamond" panose="02020404030301010803" pitchFamily="18" charset="0"/>
            </a:endParaRPr>
          </a:p>
          <a:p>
            <a:pPr marL="342900" indent="-342900">
              <a:buFont typeface="Wingdings" panose="05000000000000000000" pitchFamily="2" charset="2"/>
              <a:buChar char="§"/>
            </a:pPr>
            <a:r>
              <a:rPr lang="en-US" sz="2400" b="1" dirty="0">
                <a:latin typeface="Garamond" panose="02020404030301010803" pitchFamily="18" charset="0"/>
              </a:rPr>
              <a:t>2025 Draft</a:t>
            </a:r>
            <a:endParaRPr lang="en-US" sz="2400" dirty="0">
              <a:latin typeface="Garamond" panose="02020404030301010803" pitchFamily="18" charset="0"/>
            </a:endParaRPr>
          </a:p>
          <a:p>
            <a:pPr marL="800100" lvl="1" indent="-342900">
              <a:buFont typeface="Courier New" panose="02070309020205020404" pitchFamily="49" charset="0"/>
              <a:buChar char="o"/>
            </a:pPr>
            <a:r>
              <a:rPr lang="en-US" sz="2400" dirty="0">
                <a:latin typeface="Garamond" panose="02020404030301010803" pitchFamily="18" charset="0"/>
              </a:rPr>
              <a:t>Christian Foutch of Chatfield was selected in the fifth round</a:t>
            </a:r>
          </a:p>
          <a:p>
            <a:pPr marL="800100" lvl="1" indent="-342900">
              <a:buFont typeface="Courier New" panose="02070309020205020404" pitchFamily="49" charset="0"/>
              <a:buChar char="o"/>
            </a:pPr>
            <a:r>
              <a:rPr lang="en-US" sz="2400" dirty="0">
                <a:latin typeface="Garamond" panose="02020404030301010803" pitchFamily="18" charset="0"/>
              </a:rPr>
              <a:t>Dallas Macias of Regis Jesuit went in the 15th round</a:t>
            </a:r>
          </a:p>
          <a:p>
            <a:pPr marL="800100" lvl="1" indent="-342900">
              <a:buFont typeface="Courier New" panose="02070309020205020404" pitchFamily="49" charset="0"/>
              <a:buChar char="o"/>
            </a:pPr>
            <a:r>
              <a:rPr lang="en-US" sz="2400" dirty="0">
                <a:latin typeface="Garamond" panose="02020404030301010803" pitchFamily="18" charset="0"/>
              </a:rPr>
              <a:t>Easton Marks of Arapahoe was selected by the Colorado Rockies in the 19th round</a:t>
            </a:r>
          </a:p>
          <a:p>
            <a:pPr marL="342900" lvl="0" indent="-342900">
              <a:buFont typeface="Wingdings" panose="05000000000000000000" pitchFamily="2" charset="2"/>
              <a:buChar char="§"/>
            </a:pPr>
            <a:endParaRPr lang="en-US" sz="2400" dirty="0">
              <a:latin typeface="Garamond" panose="02020404030301010803" pitchFamily="18" charset="0"/>
            </a:endParaRPr>
          </a:p>
          <a:p>
            <a:pPr marL="342900" indent="-342900">
              <a:buFont typeface="Wingdings" panose="05000000000000000000" pitchFamily="2" charset="2"/>
              <a:buChar char="§"/>
            </a:pPr>
            <a:r>
              <a:rPr lang="en-US" sz="2400" b="1" dirty="0">
                <a:latin typeface="Garamond" panose="02020404030301010803" pitchFamily="18" charset="0"/>
              </a:rPr>
              <a:t>Upcoming 2026 CO Senior class D1 commitments</a:t>
            </a:r>
            <a:endParaRPr lang="en-US" sz="2400" dirty="0">
              <a:latin typeface="Garamond" panose="02020404030301010803" pitchFamily="18" charset="0"/>
            </a:endParaRPr>
          </a:p>
        </p:txBody>
      </p:sp>
    </p:spTree>
    <p:extLst>
      <p:ext uri="{BB962C8B-B14F-4D97-AF65-F5344CB8AC3E}">
        <p14:creationId xmlns:p14="http://schemas.microsoft.com/office/powerpoint/2010/main" val="2562199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F8E8F-5B61-4819-5947-7B51B9622E96}"/>
            </a:ext>
          </a:extLst>
        </p:cNvPr>
        <p:cNvGrpSpPr/>
        <p:nvPr/>
      </p:nvGrpSpPr>
      <p:grpSpPr>
        <a:xfrm>
          <a:off x="0" y="0"/>
          <a:ext cx="0" cy="0"/>
          <a:chOff x="0" y="0"/>
          <a:chExt cx="0" cy="0"/>
        </a:xfrm>
      </p:grpSpPr>
      <p:grpSp>
        <p:nvGrpSpPr>
          <p:cNvPr id="559" name="Group 558">
            <a:extLst>
              <a:ext uri="{FF2B5EF4-FFF2-40B4-BE49-F238E27FC236}">
                <a16:creationId xmlns:a16="http://schemas.microsoft.com/office/drawing/2014/main" id="{2EAC43EC-DE20-B96A-9AFE-C5C0E005C021}"/>
              </a:ext>
            </a:extLst>
          </p:cNvPr>
          <p:cNvGrpSpPr/>
          <p:nvPr/>
        </p:nvGrpSpPr>
        <p:grpSpPr>
          <a:xfrm>
            <a:off x="771934" y="0"/>
            <a:ext cx="10648131" cy="2901244"/>
            <a:chOff x="4979924" y="2122738"/>
            <a:chExt cx="10648131" cy="3696149"/>
          </a:xfrm>
        </p:grpSpPr>
        <p:grpSp>
          <p:nvGrpSpPr>
            <p:cNvPr id="548" name="Group 547">
              <a:extLst>
                <a:ext uri="{FF2B5EF4-FFF2-40B4-BE49-F238E27FC236}">
                  <a16:creationId xmlns:a16="http://schemas.microsoft.com/office/drawing/2014/main" id="{455D8905-84D4-0D32-B526-99EAFD8558EB}"/>
                </a:ext>
              </a:extLst>
            </p:cNvPr>
            <p:cNvGrpSpPr/>
            <p:nvPr/>
          </p:nvGrpSpPr>
          <p:grpSpPr>
            <a:xfrm>
              <a:off x="4979924" y="2122738"/>
              <a:ext cx="10648131" cy="1334166"/>
              <a:chOff x="4979924" y="2121217"/>
              <a:chExt cx="10648131" cy="1334166"/>
            </a:xfrm>
          </p:grpSpPr>
          <p:sp>
            <p:nvSpPr>
              <p:cNvPr id="144" name="Freeform: Shape 143">
                <a:extLst>
                  <a:ext uri="{FF2B5EF4-FFF2-40B4-BE49-F238E27FC236}">
                    <a16:creationId xmlns:a16="http://schemas.microsoft.com/office/drawing/2014/main" id="{2D86F425-7D05-D6AF-5BCD-9A34282C9921}"/>
                  </a:ext>
                </a:extLst>
              </p:cNvPr>
              <p:cNvSpPr/>
              <p:nvPr/>
            </p:nvSpPr>
            <p:spPr>
              <a:xfrm>
                <a:off x="4979924" y="2121217"/>
                <a:ext cx="805591" cy="892683"/>
              </a:xfrm>
              <a:custGeom>
                <a:avLst/>
                <a:gdLst>
                  <a:gd name="connsiteX0" fmla="*/ 448532 w 448532"/>
                  <a:gd name="connsiteY0" fmla="*/ 892683 h 892683"/>
                  <a:gd name="connsiteX1" fmla="*/ 0 w 448532"/>
                  <a:gd name="connsiteY1" fmla="*/ 892683 h 892683"/>
                  <a:gd name="connsiteX2" fmla="*/ 285655 w 448532"/>
                  <a:gd name="connsiteY2" fmla="*/ 446342 h 892683"/>
                  <a:gd name="connsiteX3" fmla="*/ 0 w 448532"/>
                  <a:gd name="connsiteY3" fmla="*/ 0 h 892683"/>
                  <a:gd name="connsiteX4" fmla="*/ 448532 w 448532"/>
                  <a:gd name="connsiteY4" fmla="*/ 0 h 892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32" h="892683">
                    <a:moveTo>
                      <a:pt x="448532" y="892683"/>
                    </a:moveTo>
                    <a:lnTo>
                      <a:pt x="0" y="892683"/>
                    </a:lnTo>
                    <a:lnTo>
                      <a:pt x="285655" y="446342"/>
                    </a:lnTo>
                    <a:lnTo>
                      <a:pt x="0" y="0"/>
                    </a:lnTo>
                    <a:lnTo>
                      <a:pt x="448532" y="0"/>
                    </a:lnTo>
                  </a:path>
                </a:pathLst>
              </a:custGeom>
              <a:solidFill>
                <a:schemeClr val="accent2">
                  <a:lumMod val="60000"/>
                  <a:lumOff val="40000"/>
                </a:schemeClr>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B83B1E51-C557-8AD7-C60B-50A3604B26D0}"/>
                  </a:ext>
                </a:extLst>
              </p:cNvPr>
              <p:cNvSpPr/>
              <p:nvPr/>
            </p:nvSpPr>
            <p:spPr>
              <a:xfrm>
                <a:off x="5581014" y="2346579"/>
                <a:ext cx="1402556" cy="892683"/>
              </a:xfrm>
              <a:custGeom>
                <a:avLst/>
                <a:gdLst>
                  <a:gd name="connsiteX0" fmla="*/ 0 w 1402556"/>
                  <a:gd name="connsiteY0" fmla="*/ 0 h 892683"/>
                  <a:gd name="connsiteX1" fmla="*/ 1402556 w 1402556"/>
                  <a:gd name="connsiteY1" fmla="*/ 0 h 892683"/>
                  <a:gd name="connsiteX2" fmla="*/ 1402556 w 1402556"/>
                  <a:gd name="connsiteY2" fmla="*/ 892683 h 892683"/>
                  <a:gd name="connsiteX3" fmla="*/ 0 w 1402556"/>
                  <a:gd name="connsiteY3" fmla="*/ 892683 h 892683"/>
                </a:gdLst>
                <a:ahLst/>
                <a:cxnLst>
                  <a:cxn ang="0">
                    <a:pos x="connsiteX0" y="connsiteY0"/>
                  </a:cxn>
                  <a:cxn ang="0">
                    <a:pos x="connsiteX1" y="connsiteY1"/>
                  </a:cxn>
                  <a:cxn ang="0">
                    <a:pos x="connsiteX2" y="connsiteY2"/>
                  </a:cxn>
                  <a:cxn ang="0">
                    <a:pos x="connsiteX3" y="connsiteY3"/>
                  </a:cxn>
                </a:cxnLst>
                <a:rect l="l" t="t" r="r" b="b"/>
                <a:pathLst>
                  <a:path w="1402556" h="892683">
                    <a:moveTo>
                      <a:pt x="0" y="0"/>
                    </a:moveTo>
                    <a:lnTo>
                      <a:pt x="1402556" y="0"/>
                    </a:lnTo>
                    <a:lnTo>
                      <a:pt x="1402556" y="892683"/>
                    </a:lnTo>
                    <a:lnTo>
                      <a:pt x="0" y="892683"/>
                    </a:lnTo>
                    <a:close/>
                  </a:path>
                </a:pathLst>
              </a:custGeom>
              <a:solidFill>
                <a:schemeClr val="tx2">
                  <a:lumMod val="50000"/>
                  <a:lumOff val="5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6" name="Freeform: Shape 145">
                <a:extLst>
                  <a:ext uri="{FF2B5EF4-FFF2-40B4-BE49-F238E27FC236}">
                    <a16:creationId xmlns:a16="http://schemas.microsoft.com/office/drawing/2014/main" id="{CBEED26C-D817-84D7-C65C-815A67C3B3C9}"/>
                  </a:ext>
                </a:extLst>
              </p:cNvPr>
              <p:cNvSpPr/>
              <p:nvPr/>
            </p:nvSpPr>
            <p:spPr>
              <a:xfrm>
                <a:off x="6363493" y="2346579"/>
                <a:ext cx="620077" cy="222122"/>
              </a:xfrm>
              <a:custGeom>
                <a:avLst/>
                <a:gdLst>
                  <a:gd name="connsiteX0" fmla="*/ 620078 w 620077"/>
                  <a:gd name="connsiteY0" fmla="*/ 222123 h 222122"/>
                  <a:gd name="connsiteX1" fmla="*/ 620078 w 620077"/>
                  <a:gd name="connsiteY1" fmla="*/ 0 h 222122"/>
                  <a:gd name="connsiteX2" fmla="*/ 0 w 620077"/>
                  <a:gd name="connsiteY2" fmla="*/ 222123 h 222122"/>
                  <a:gd name="connsiteX3" fmla="*/ 620078 w 620077"/>
                  <a:gd name="connsiteY3" fmla="*/ 222123 h 222122"/>
                </a:gdLst>
                <a:ahLst/>
                <a:cxnLst>
                  <a:cxn ang="0">
                    <a:pos x="connsiteX0" y="connsiteY0"/>
                  </a:cxn>
                  <a:cxn ang="0">
                    <a:pos x="connsiteX1" y="connsiteY1"/>
                  </a:cxn>
                  <a:cxn ang="0">
                    <a:pos x="connsiteX2" y="connsiteY2"/>
                  </a:cxn>
                  <a:cxn ang="0">
                    <a:pos x="connsiteX3" y="connsiteY3"/>
                  </a:cxn>
                </a:cxnLst>
                <a:rect l="l" t="t" r="r" b="b"/>
                <a:pathLst>
                  <a:path w="620077" h="222122">
                    <a:moveTo>
                      <a:pt x="620078" y="222123"/>
                    </a:moveTo>
                    <a:lnTo>
                      <a:pt x="620078" y="0"/>
                    </a:lnTo>
                    <a:lnTo>
                      <a:pt x="0" y="222123"/>
                    </a:lnTo>
                    <a:lnTo>
                      <a:pt x="620078" y="222123"/>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1F7E0457-9AB5-96ED-BB9A-53CABA2A914E}"/>
                  </a:ext>
                </a:extLst>
              </p:cNvPr>
              <p:cNvSpPr/>
              <p:nvPr/>
            </p:nvSpPr>
            <p:spPr>
              <a:xfrm>
                <a:off x="5583141" y="2283714"/>
                <a:ext cx="204501" cy="63531"/>
              </a:xfrm>
              <a:custGeom>
                <a:avLst/>
                <a:gdLst>
                  <a:gd name="connsiteX0" fmla="*/ 204502 w 204501"/>
                  <a:gd name="connsiteY0" fmla="*/ 0 h 63531"/>
                  <a:gd name="connsiteX1" fmla="*/ 0 w 204501"/>
                  <a:gd name="connsiteY1" fmla="*/ 63532 h 63531"/>
                  <a:gd name="connsiteX2" fmla="*/ 204502 w 204501"/>
                  <a:gd name="connsiteY2" fmla="*/ 63532 h 63531"/>
                  <a:gd name="connsiteX3" fmla="*/ 204502 w 204501"/>
                  <a:gd name="connsiteY3" fmla="*/ 0 h 63531"/>
                </a:gdLst>
                <a:ahLst/>
                <a:cxnLst>
                  <a:cxn ang="0">
                    <a:pos x="connsiteX0" y="connsiteY0"/>
                  </a:cxn>
                  <a:cxn ang="0">
                    <a:pos x="connsiteX1" y="connsiteY1"/>
                  </a:cxn>
                  <a:cxn ang="0">
                    <a:pos x="connsiteX2" y="connsiteY2"/>
                  </a:cxn>
                  <a:cxn ang="0">
                    <a:pos x="connsiteX3" y="connsiteY3"/>
                  </a:cxn>
                </a:cxnLst>
                <a:rect l="l" t="t" r="r" b="b"/>
                <a:pathLst>
                  <a:path w="204501" h="63531">
                    <a:moveTo>
                      <a:pt x="204502" y="0"/>
                    </a:moveTo>
                    <a:lnTo>
                      <a:pt x="0" y="63532"/>
                    </a:lnTo>
                    <a:lnTo>
                      <a:pt x="204502" y="63532"/>
                    </a:lnTo>
                    <a:lnTo>
                      <a:pt x="204502" y="0"/>
                    </a:lnTo>
                    <a:close/>
                  </a:path>
                </a:pathLst>
              </a:custGeom>
              <a:solidFill>
                <a:schemeClr val="tx2">
                  <a:lumMod val="75000"/>
                  <a:lumOff val="25000"/>
                </a:schemeClr>
              </a:solid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2420ECEC-0D35-49C0-DFD2-B04F589CF19F}"/>
                  </a:ext>
                </a:extLst>
              </p:cNvPr>
              <p:cNvSpPr/>
              <p:nvPr/>
            </p:nvSpPr>
            <p:spPr>
              <a:xfrm>
                <a:off x="6363493" y="2562796"/>
                <a:ext cx="9264562" cy="892587"/>
              </a:xfrm>
              <a:custGeom>
                <a:avLst/>
                <a:gdLst>
                  <a:gd name="connsiteX0" fmla="*/ 5013579 w 5013578"/>
                  <a:gd name="connsiteY0" fmla="*/ 892588 h 892587"/>
                  <a:gd name="connsiteX1" fmla="*/ 0 w 5013578"/>
                  <a:gd name="connsiteY1" fmla="*/ 892588 h 892587"/>
                  <a:gd name="connsiteX2" fmla="*/ 0 w 5013578"/>
                  <a:gd name="connsiteY2" fmla="*/ 0 h 892587"/>
                  <a:gd name="connsiteX3" fmla="*/ 5013579 w 5013578"/>
                  <a:gd name="connsiteY3" fmla="*/ 0 h 892587"/>
                  <a:gd name="connsiteX4" fmla="*/ 4744498 w 5013578"/>
                  <a:gd name="connsiteY4" fmla="*/ 446246 h 892587"/>
                  <a:gd name="connsiteX5" fmla="*/ 5013579 w 5013578"/>
                  <a:gd name="connsiteY5" fmla="*/ 892588 h 892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3578" h="892587">
                    <a:moveTo>
                      <a:pt x="5013579" y="892588"/>
                    </a:moveTo>
                    <a:lnTo>
                      <a:pt x="0" y="892588"/>
                    </a:lnTo>
                    <a:lnTo>
                      <a:pt x="0" y="0"/>
                    </a:lnTo>
                    <a:lnTo>
                      <a:pt x="5013579" y="0"/>
                    </a:lnTo>
                    <a:lnTo>
                      <a:pt x="4744498" y="446246"/>
                    </a:lnTo>
                    <a:lnTo>
                      <a:pt x="5013579" y="892588"/>
                    </a:lnTo>
                    <a:close/>
                  </a:path>
                </a:pathLst>
              </a:custGeom>
              <a:solidFill>
                <a:schemeClr val="accent2">
                  <a:lumMod val="60000"/>
                  <a:lumOff val="40000"/>
                </a:schemeClr>
              </a:solidFill>
              <a:ln w="9525" cap="flat">
                <a:noFill/>
                <a:prstDash val="solid"/>
                <a:miter/>
              </a:ln>
              <a:effectLst>
                <a:outerShdw blurRad="127000" dist="38100" dir="10800000" algn="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553" name="TextBox 552">
              <a:extLst>
                <a:ext uri="{FF2B5EF4-FFF2-40B4-BE49-F238E27FC236}">
                  <a16:creationId xmlns:a16="http://schemas.microsoft.com/office/drawing/2014/main" id="{B9A36EB1-9077-1E98-EE6D-6417B248C442}"/>
                </a:ext>
              </a:extLst>
            </p:cNvPr>
            <p:cNvSpPr txBox="1"/>
            <p:nvPr/>
          </p:nvSpPr>
          <p:spPr>
            <a:xfrm>
              <a:off x="6669052" y="2633584"/>
              <a:ext cx="7700207" cy="470524"/>
            </a:xfrm>
            <a:prstGeom prst="rect">
              <a:avLst/>
            </a:prstGeom>
            <a:noFill/>
          </p:spPr>
          <p:txBody>
            <a:bodyPr wrap="square" lIns="0" tIns="0" rIns="0" bIns="0" rtlCol="0">
              <a:spAutoFit/>
            </a:bodyPr>
            <a:lstStyle/>
            <a:p>
              <a:pPr lvl="0" algn="ctr">
                <a:spcAft>
                  <a:spcPts val="600"/>
                </a:spcAft>
                <a:defRPr/>
              </a:pPr>
              <a:r>
                <a:rPr lang="en-US" sz="2400" b="1" kern="0" dirty="0">
                  <a:solidFill>
                    <a:schemeClr val="bg1"/>
                  </a:solidFill>
                  <a:latin typeface="Lora" pitchFamily="2" charset="0"/>
                  <a:cs typeface="Times New Roman" panose="02020603050405020304" pitchFamily="18" charset="0"/>
                </a:rPr>
                <a:t>TOP COLORADO SENIOR PLAYERS FOR 2026</a:t>
              </a:r>
            </a:p>
          </p:txBody>
        </p:sp>
        <p:pic>
          <p:nvPicPr>
            <p:cNvPr id="558" name="Picture 557">
              <a:extLst>
                <a:ext uri="{FF2B5EF4-FFF2-40B4-BE49-F238E27FC236}">
                  <a16:creationId xmlns:a16="http://schemas.microsoft.com/office/drawing/2014/main" id="{BFC89A9A-98D7-B761-AA11-65CF17E0B0A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54772" y="5364848"/>
              <a:ext cx="454041" cy="454039"/>
            </a:xfrm>
            <a:prstGeom prst="rect">
              <a:avLst/>
            </a:prstGeom>
          </p:spPr>
        </p:pic>
      </p:grpSp>
      <p:pic>
        <p:nvPicPr>
          <p:cNvPr id="5" name="Picture 4" descr="A close up of a baseball&#10;&#10;AI-generated content may be incorrect.">
            <a:extLst>
              <a:ext uri="{FF2B5EF4-FFF2-40B4-BE49-F238E27FC236}">
                <a16:creationId xmlns:a16="http://schemas.microsoft.com/office/drawing/2014/main" id="{36FB81D7-96BF-07DD-E72E-0363ABF55A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759" y="172126"/>
            <a:ext cx="699010" cy="699010"/>
          </a:xfrm>
          <a:prstGeom prst="rect">
            <a:avLst/>
          </a:prstGeom>
        </p:spPr>
      </p:pic>
      <p:sp>
        <p:nvSpPr>
          <p:cNvPr id="15" name="TextBox 14">
            <a:extLst>
              <a:ext uri="{FF2B5EF4-FFF2-40B4-BE49-F238E27FC236}">
                <a16:creationId xmlns:a16="http://schemas.microsoft.com/office/drawing/2014/main" id="{450589CC-EF33-4406-BA97-F7892D823BA9}"/>
              </a:ext>
            </a:extLst>
          </p:cNvPr>
          <p:cNvSpPr txBox="1"/>
          <p:nvPr/>
        </p:nvSpPr>
        <p:spPr>
          <a:xfrm>
            <a:off x="1000665" y="1258059"/>
            <a:ext cx="10190670" cy="5355312"/>
          </a:xfrm>
          <a:prstGeom prst="rect">
            <a:avLst/>
          </a:prstGeom>
          <a:noFill/>
        </p:spPr>
        <p:txBody>
          <a:bodyPr wrap="square" rtlCol="0">
            <a:spAutoFit/>
          </a:bodyPr>
          <a:lstStyle/>
          <a:p>
            <a:pPr algn="ctr"/>
            <a:r>
              <a:rPr lang="en-US" dirty="0">
                <a:latin typeface="Garamond" panose="02020404030301010803" pitchFamily="18" charset="0"/>
              </a:rPr>
              <a:t>Ethan Wachsmann, Sr. RHP, Grandview (Wake Forest) </a:t>
            </a:r>
          </a:p>
          <a:p>
            <a:pPr algn="ctr"/>
            <a:r>
              <a:rPr lang="en-US" dirty="0">
                <a:latin typeface="Garamond" panose="02020404030301010803" pitchFamily="18" charset="0"/>
              </a:rPr>
              <a:t>Cooper Vais, Jr. RHP/SS/CF, Arvada West (Texas) </a:t>
            </a:r>
          </a:p>
          <a:p>
            <a:pPr algn="ctr"/>
            <a:r>
              <a:rPr lang="en-US" dirty="0">
                <a:latin typeface="Garamond" panose="02020404030301010803" pitchFamily="18" charset="0"/>
              </a:rPr>
              <a:t>Gunnar Garrison, Sr. RHP, Eaton (Arizona State) </a:t>
            </a:r>
          </a:p>
          <a:p>
            <a:pPr algn="ctr"/>
            <a:r>
              <a:rPr lang="en-US" dirty="0">
                <a:latin typeface="Garamond" panose="02020404030301010803" pitchFamily="18" charset="0"/>
              </a:rPr>
              <a:t>Hudson Alpert, Sr. RHP/INF, Regis Jesuit (Vanderbilt) </a:t>
            </a:r>
          </a:p>
          <a:p>
            <a:pPr algn="ctr"/>
            <a:r>
              <a:rPr lang="en-US" dirty="0">
                <a:latin typeface="Garamond" panose="02020404030301010803" pitchFamily="18" charset="0"/>
              </a:rPr>
              <a:t>Cole Teltschik, Sr. C/MIF, Discovery Canyon (Missouri State) </a:t>
            </a:r>
          </a:p>
          <a:p>
            <a:pPr algn="ctr"/>
            <a:r>
              <a:rPr lang="en-US" dirty="0">
                <a:latin typeface="Garamond" panose="02020404030301010803" pitchFamily="18" charset="0"/>
              </a:rPr>
              <a:t>Luc Gaca Thiele, Sr. INF/OF, Fossil Ridge (Columbia) </a:t>
            </a:r>
          </a:p>
          <a:p>
            <a:pPr algn="ctr"/>
            <a:r>
              <a:rPr lang="en-US" dirty="0">
                <a:latin typeface="Garamond" panose="02020404030301010803" pitchFamily="18" charset="0"/>
              </a:rPr>
              <a:t>Alex King, Sr. RHP/INF, Mountain Vista (Xavier) </a:t>
            </a:r>
          </a:p>
          <a:p>
            <a:pPr algn="ctr"/>
            <a:r>
              <a:rPr lang="en-US" dirty="0">
                <a:latin typeface="Garamond" panose="02020404030301010803" pitchFamily="18" charset="0"/>
              </a:rPr>
              <a:t>Bret Baldwin, Jr. SS, Ralston Valley (Washington) </a:t>
            </a:r>
          </a:p>
          <a:p>
            <a:pPr algn="ctr"/>
            <a:r>
              <a:rPr lang="en-US" dirty="0">
                <a:latin typeface="Garamond" panose="02020404030301010803" pitchFamily="18" charset="0"/>
              </a:rPr>
              <a:t>Maddox Burnett, Sr. RHP/UTL, Erie (BYU) </a:t>
            </a:r>
          </a:p>
          <a:p>
            <a:pPr algn="ctr"/>
            <a:r>
              <a:rPr lang="en-US" dirty="0">
                <a:latin typeface="Garamond" panose="02020404030301010803" pitchFamily="18" charset="0"/>
              </a:rPr>
              <a:t>Max Goldberg, Sr. LHP, Cherry Creek (Boston College) </a:t>
            </a:r>
          </a:p>
          <a:p>
            <a:pPr algn="ctr"/>
            <a:r>
              <a:rPr lang="en-US" dirty="0">
                <a:latin typeface="Garamond" panose="02020404030301010803" pitchFamily="18" charset="0"/>
              </a:rPr>
              <a:t>Jackson Bernosky, Jr. C/INF, Grandview (Gonzaga)</a:t>
            </a:r>
          </a:p>
          <a:p>
            <a:pPr algn="ctr"/>
            <a:r>
              <a:rPr lang="en-US" dirty="0">
                <a:latin typeface="Garamond" panose="02020404030301010803" pitchFamily="18" charset="0"/>
              </a:rPr>
              <a:t>Aaron Jaquez, Sr. RHP, Falcon (McLennan Community College)</a:t>
            </a:r>
          </a:p>
          <a:p>
            <a:pPr algn="ctr"/>
            <a:r>
              <a:rPr lang="en-US" dirty="0">
                <a:latin typeface="Garamond" panose="02020404030301010803" pitchFamily="18" charset="0"/>
              </a:rPr>
              <a:t>Chase Massey, Sr. SS/OF, Regis Jesuit (Boston College)</a:t>
            </a:r>
          </a:p>
          <a:p>
            <a:pPr algn="ctr"/>
            <a:r>
              <a:rPr lang="en-US" dirty="0">
                <a:latin typeface="Garamond" panose="02020404030301010803" pitchFamily="18" charset="0"/>
              </a:rPr>
              <a:t>Jake Watts, Jr. RHP, Ralston Valley (Evansville)</a:t>
            </a:r>
          </a:p>
          <a:p>
            <a:pPr algn="ctr"/>
            <a:r>
              <a:rPr lang="en-US" dirty="0">
                <a:latin typeface="Garamond" panose="02020404030301010803" pitchFamily="18" charset="0"/>
              </a:rPr>
              <a:t>Jacob Olson, Sr. OF/1B, Regis Jesuit (Oregon)</a:t>
            </a:r>
          </a:p>
          <a:p>
            <a:pPr algn="ctr"/>
            <a:r>
              <a:rPr lang="en-US" dirty="0">
                <a:latin typeface="Garamond" panose="02020404030301010803" pitchFamily="18" charset="0"/>
              </a:rPr>
              <a:t>Jackson Crawford, Jr. OF/1B, Mountain Vista (Southern California)</a:t>
            </a:r>
          </a:p>
          <a:p>
            <a:pPr algn="ctr"/>
            <a:r>
              <a:rPr lang="en-US" dirty="0">
                <a:latin typeface="Garamond" panose="02020404030301010803" pitchFamily="18" charset="0"/>
              </a:rPr>
              <a:t>Colten Smith, Jr. RHP/OF, Legend (BYU)</a:t>
            </a:r>
          </a:p>
          <a:p>
            <a:pPr algn="ctr"/>
            <a:r>
              <a:rPr lang="en-US" dirty="0">
                <a:latin typeface="Garamond" panose="02020404030301010803" pitchFamily="18" charset="0"/>
              </a:rPr>
              <a:t>Isaac Lockwood, Jr. RHP, Mead (Santa Clara)</a:t>
            </a:r>
          </a:p>
          <a:p>
            <a:pPr algn="ctr"/>
            <a:r>
              <a:rPr lang="en-US" dirty="0">
                <a:latin typeface="Garamond" panose="02020404030301010803" pitchFamily="18" charset="0"/>
              </a:rPr>
              <a:t>Cory Dean Carver, Sr. SS, Montezuma-Cortez (Navy).</a:t>
            </a:r>
          </a:p>
        </p:txBody>
      </p:sp>
    </p:spTree>
    <p:extLst>
      <p:ext uri="{BB962C8B-B14F-4D97-AF65-F5344CB8AC3E}">
        <p14:creationId xmlns:p14="http://schemas.microsoft.com/office/powerpoint/2010/main" val="2631959642"/>
      </p:ext>
    </p:extLst>
  </p:cSld>
  <p:clrMapOvr>
    <a:masterClrMapping/>
  </p:clrMapOvr>
</p:sld>
</file>

<file path=ppt/theme/theme1.xml><?xml version="1.0" encoding="utf-8"?>
<a:theme xmlns:a="http://schemas.openxmlformats.org/drawingml/2006/main" name="Office Theme">
  <a:themeElements>
    <a:clrScheme name="Custom 547">
      <a:dk1>
        <a:sysClr val="windowText" lastClr="000000"/>
      </a:dk1>
      <a:lt1>
        <a:sysClr val="window" lastClr="FFFFFF"/>
      </a:lt1>
      <a:dk2>
        <a:srgbClr val="2F1D33"/>
      </a:dk2>
      <a:lt2>
        <a:srgbClr val="E7E6E6"/>
      </a:lt2>
      <a:accent1>
        <a:srgbClr val="AE1022"/>
      </a:accent1>
      <a:accent2>
        <a:srgbClr val="5E3B66"/>
      </a:accent2>
      <a:accent3>
        <a:srgbClr val="008CAA"/>
      </a:accent3>
      <a:accent4>
        <a:srgbClr val="53C7A4"/>
      </a:accent4>
      <a:accent5>
        <a:srgbClr val="FF8100"/>
      </a:accent5>
      <a:accent6>
        <a:srgbClr val="BFBFBF"/>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53BFDA2-58FA-4B62-8B43-6DE6D43613CA}">
  <we:reference id="wa104379997" version="2.0.0.0" store="en-US" storeType="OMEX"/>
  <we:alternateReferences>
    <we:reference id="WA104379997" version="2.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17155</TotalTime>
  <Words>1804</Words>
  <Application>Microsoft Office PowerPoint</Application>
  <PresentationFormat>Widescreen</PresentationFormat>
  <Paragraphs>166</Paragraphs>
  <Slides>41</Slides>
  <Notes>0</Notes>
  <HiddenSlides>0</HiddenSlides>
  <MMClips>4</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41</vt:i4>
      </vt:variant>
    </vt:vector>
  </HeadingPairs>
  <TitlesOfParts>
    <vt:vector size="51" baseType="lpstr">
      <vt:lpstr>Algerian</vt:lpstr>
      <vt:lpstr>Amasis MT Pro Black</vt:lpstr>
      <vt:lpstr>Arial</vt:lpstr>
      <vt:lpstr>Calibri</vt:lpstr>
      <vt:lpstr>Calibri Light</vt:lpstr>
      <vt:lpstr>Courier New</vt:lpstr>
      <vt:lpstr>Garamond</vt:lpstr>
      <vt:lpstr>Lora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Deckzi Solutions</dc:creator>
  <cp:lastModifiedBy>Joe Adona</cp:lastModifiedBy>
  <cp:revision>130</cp:revision>
  <dcterms:created xsi:type="dcterms:W3CDTF">2023-11-18T07:32:09Z</dcterms:created>
  <dcterms:modified xsi:type="dcterms:W3CDTF">2026-04-26T17:07:37Z</dcterms:modified>
</cp:coreProperties>
</file>